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3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notesSlides/notesSlide3.xml" ContentType="application/vnd.openxmlformats-officedocument.presentationml.notesSlide+xml"/>
  <Override PartName="/ppt/tags/tag82.xml" ContentType="application/vnd.openxmlformats-officedocument.presentationml.tags+xml"/>
  <Override PartName="/ppt/notesSlides/notesSlide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7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9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0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1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3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14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notesSlides/notesSlide15.xml" ContentType="application/vnd.openxmlformats-officedocument.presentationml.notesSlid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16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94"/>
  </p:notesMasterIdLst>
  <p:sldIdLst>
    <p:sldId id="256" r:id="rId3"/>
    <p:sldId id="261" r:id="rId4"/>
    <p:sldId id="259" r:id="rId5"/>
    <p:sldId id="353" r:id="rId6"/>
    <p:sldId id="269" r:id="rId7"/>
    <p:sldId id="257" r:id="rId8"/>
    <p:sldId id="270" r:id="rId9"/>
    <p:sldId id="268" r:id="rId10"/>
    <p:sldId id="260" r:id="rId11"/>
    <p:sldId id="271" r:id="rId12"/>
    <p:sldId id="432" r:id="rId13"/>
    <p:sldId id="433" r:id="rId14"/>
    <p:sldId id="423" r:id="rId15"/>
    <p:sldId id="427" r:id="rId16"/>
    <p:sldId id="426" r:id="rId17"/>
    <p:sldId id="429" r:id="rId18"/>
    <p:sldId id="430" r:id="rId19"/>
    <p:sldId id="431" r:id="rId20"/>
    <p:sldId id="266" r:id="rId21"/>
    <p:sldId id="267" r:id="rId22"/>
    <p:sldId id="434" r:id="rId23"/>
    <p:sldId id="620" r:id="rId24"/>
    <p:sldId id="435" r:id="rId25"/>
    <p:sldId id="436" r:id="rId26"/>
    <p:sldId id="301" r:id="rId27"/>
    <p:sldId id="273" r:id="rId28"/>
    <p:sldId id="305" r:id="rId29"/>
    <p:sldId id="307" r:id="rId30"/>
    <p:sldId id="303" r:id="rId31"/>
    <p:sldId id="351" r:id="rId32"/>
    <p:sldId id="276" r:id="rId33"/>
    <p:sldId id="612" r:id="rId34"/>
    <p:sldId id="621" r:id="rId35"/>
    <p:sldId id="615" r:id="rId36"/>
    <p:sldId id="616" r:id="rId37"/>
    <p:sldId id="622" r:id="rId38"/>
    <p:sldId id="613" r:id="rId39"/>
    <p:sldId id="614" r:id="rId40"/>
    <p:sldId id="617" r:id="rId41"/>
    <p:sldId id="618" r:id="rId42"/>
    <p:sldId id="619" r:id="rId43"/>
    <p:sldId id="348" r:id="rId44"/>
    <p:sldId id="286" r:id="rId45"/>
    <p:sldId id="508" r:id="rId46"/>
    <p:sldId id="329" r:id="rId47"/>
    <p:sldId id="328" r:id="rId48"/>
    <p:sldId id="506" r:id="rId49"/>
    <p:sldId id="513" r:id="rId50"/>
    <p:sldId id="325" r:id="rId51"/>
    <p:sldId id="507" r:id="rId52"/>
    <p:sldId id="509" r:id="rId53"/>
    <p:sldId id="330" r:id="rId54"/>
    <p:sldId id="505" r:id="rId55"/>
    <p:sldId id="326" r:id="rId56"/>
    <p:sldId id="327" r:id="rId57"/>
    <p:sldId id="277" r:id="rId58"/>
    <p:sldId id="345" r:id="rId59"/>
    <p:sldId id="347" r:id="rId60"/>
    <p:sldId id="512" r:id="rId61"/>
    <p:sldId id="349" r:id="rId62"/>
    <p:sldId id="332" r:id="rId63"/>
    <p:sldId id="338" r:id="rId64"/>
    <p:sldId id="287" r:id="rId65"/>
    <p:sldId id="288" r:id="rId66"/>
    <p:sldId id="289" r:id="rId67"/>
    <p:sldId id="295" r:id="rId68"/>
    <p:sldId id="689" r:id="rId69"/>
    <p:sldId id="690" r:id="rId70"/>
    <p:sldId id="691" r:id="rId71"/>
    <p:sldId id="297" r:id="rId72"/>
    <p:sldId id="350" r:id="rId73"/>
    <p:sldId id="339" r:id="rId74"/>
    <p:sldId id="340" r:id="rId75"/>
    <p:sldId id="341" r:id="rId76"/>
    <p:sldId id="343" r:id="rId77"/>
    <p:sldId id="342" r:id="rId78"/>
    <p:sldId id="344" r:id="rId79"/>
    <p:sldId id="356" r:id="rId80"/>
    <p:sldId id="361" r:id="rId81"/>
    <p:sldId id="511" r:id="rId82"/>
    <p:sldId id="715" r:id="rId83"/>
    <p:sldId id="515" r:id="rId84"/>
    <p:sldId id="281" r:id="rId85"/>
    <p:sldId id="354" r:id="rId86"/>
    <p:sldId id="357" r:id="rId87"/>
    <p:sldId id="358" r:id="rId88"/>
    <p:sldId id="359" r:id="rId89"/>
    <p:sldId id="360" r:id="rId90"/>
    <p:sldId id="362" r:id="rId91"/>
    <p:sldId id="278" r:id="rId92"/>
    <p:sldId id="280" r:id="rId93"/>
  </p:sldIdLst>
  <p:sldSz cx="12192000" cy="6858000"/>
  <p:notesSz cx="6858000" cy="9144000"/>
  <p:custDataLst>
    <p:tags r:id="rId9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02" y="108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gs" Target="tags/tag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加上构建出来的应用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就着图讲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Ray Tracing: 灰常Naive的render方法，刚刚那群蓄势待发的ray们狂奔向三维场景里的物体，戳到物体的ray就直接在其相应pixel上涂上颜色（当然要根据material和lighting算算先啦）</a:t>
            </a:r>
          </a:p>
          <a:p>
            <a:endParaRPr lang="zh-CN" altLang="en-US"/>
          </a:p>
          <a:p>
            <a:r>
              <a:rPr lang="zh-CN" altLang="en-US"/>
              <a:t>Path Tracing: 比ray tracing 稍微复杂点儿，更加physically based。狂奔的ray们戳到物体后不像ray tracing 一样立即结束工作，而是根据物体材质弹弹弹～bounce bounce bounce 。ray们一路弹弹弹，累积戳到的所有物体的颜色，直到戳到light,或者ray精疲力尽走不动道儿了(reach depth)。</a:t>
            </a:r>
          </a:p>
          <a:p>
            <a:endParaRPr lang="zh-CN" altLang="en-US"/>
          </a:p>
          <a:p>
            <a:r>
              <a:rPr lang="zh-CN" altLang="en-US"/>
              <a:t>Ray Marching: 多用在volumetric rendering (就是云彩之类的东西)。Ray Marching 里的ray 不像前两种那样冲动，而是step by step的往前走，边走边累积颜色～。推荐个很好玩哒ray marching 网站 Shadertoy BETA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output </a:t>
            </a:r>
            <a:r>
              <a:rPr lang="zh-CN" altLang="en-US">
                <a:sym typeface="+mn-ea"/>
              </a:rPr>
              <a:t>每个像素的颜色</a:t>
            </a:r>
            <a:r>
              <a:rPr lang="en-US" altLang="zh-CN">
                <a:sym typeface="+mn-ea"/>
              </a:rPr>
              <a:t>(P, 3)                  input  </a:t>
            </a:r>
            <a:r>
              <a:rPr lang="zh-CN" altLang="en-US">
                <a:sym typeface="+mn-ea"/>
              </a:rPr>
              <a:t>高斯的</a:t>
            </a:r>
            <a:r>
              <a:rPr lang="en-US" altLang="zh-CN">
                <a:sym typeface="+mn-ea"/>
              </a:rPr>
              <a:t>3D</a:t>
            </a:r>
            <a:r>
              <a:rPr lang="zh-CN" altLang="en-US">
                <a:sym typeface="+mn-ea"/>
              </a:rPr>
              <a:t>位置</a:t>
            </a:r>
            <a:r>
              <a:rPr lang="en-US" altLang="zh-CN">
                <a:sym typeface="+mn-ea"/>
              </a:rPr>
              <a:t>(G, 3) </a:t>
            </a:r>
            <a:r>
              <a:rPr lang="zh-CN" altLang="en-US">
                <a:sym typeface="+mn-ea"/>
              </a:rPr>
              <a:t>高斯的颜色</a:t>
            </a:r>
            <a:r>
              <a:rPr lang="en-US" altLang="zh-CN">
                <a:sym typeface="+mn-ea"/>
              </a:rPr>
              <a:t>(G,3) </a:t>
            </a:r>
            <a:r>
              <a:rPr lang="zh-CN" altLang="en-US">
                <a:sym typeface="+mn-ea"/>
              </a:rPr>
              <a:t>高斯的旋转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四元数</a:t>
            </a:r>
            <a:r>
              <a:rPr lang="en-US" altLang="zh-CN">
                <a:sym typeface="+mn-ea"/>
              </a:rPr>
              <a:t>)(G,4) </a:t>
            </a:r>
            <a:r>
              <a:rPr lang="zh-CN" altLang="en-US">
                <a:sym typeface="+mn-ea"/>
              </a:rPr>
              <a:t>高斯轴长度</a:t>
            </a:r>
            <a:r>
              <a:rPr lang="en-US" altLang="zh-CN">
                <a:sym typeface="+mn-ea"/>
              </a:rPr>
              <a:t>(G,3) </a:t>
            </a:r>
            <a:r>
              <a:rPr lang="zh-CN" altLang="en-US">
                <a:sym typeface="+mn-ea"/>
              </a:rPr>
              <a:t>高斯透明度</a:t>
            </a:r>
            <a:r>
              <a:rPr lang="en-US" altLang="zh-CN">
                <a:sym typeface="+mn-ea"/>
              </a:rPr>
              <a:t>(G,1)   </a:t>
            </a:r>
            <a:r>
              <a:rPr lang="zh-CN" altLang="en-US">
                <a:sym typeface="+mn-ea"/>
              </a:rPr>
              <a:t>把光栅化过程往后弄，使得流程更加明确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加上构建出来的应用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第四点去掉，讲现在的优势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加上介质传播模型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加上</a:t>
            </a:r>
            <a:r>
              <a:rPr lang="en-US" altLang="zh-CN"/>
              <a:t>nerf</a:t>
            </a:r>
            <a:r>
              <a:rPr lang="zh-CN" altLang="en-US"/>
              <a:t>的效果图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8076191">
            <a:off x="4818927" y="1184074"/>
            <a:ext cx="2554147" cy="2554146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rot="8076191">
            <a:off x="5166817" y="1522439"/>
            <a:ext cx="1858366" cy="1858365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rot="18885800">
            <a:off x="4818927" y="2934827"/>
            <a:ext cx="2554147" cy="2554146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18885652">
            <a:off x="5166784" y="3282717"/>
            <a:ext cx="1858366" cy="1858365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2682592" y="4211900"/>
            <a:ext cx="6826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682592" y="2449902"/>
            <a:ext cx="6826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直角三角形 12"/>
          <p:cNvSpPr/>
          <p:nvPr/>
        </p:nvSpPr>
        <p:spPr>
          <a:xfrm rot="5376191">
            <a:off x="-9482" y="-20256"/>
            <a:ext cx="2319116" cy="2341315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376191">
            <a:off x="12" y="-4664"/>
            <a:ext cx="1858366" cy="185834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23809" flipH="1">
            <a:off x="9878622" y="-16537"/>
            <a:ext cx="2319116" cy="2333826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 flipH="1">
            <a:off x="10333636" y="-4605"/>
            <a:ext cx="1858366" cy="1858368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16223809" flipV="1">
            <a:off x="-5506" y="4546956"/>
            <a:ext cx="2319116" cy="2333364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23809" flipV="1">
            <a:off x="282" y="5010609"/>
            <a:ext cx="1858366" cy="185780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376191" flipH="1" flipV="1">
            <a:off x="9875348" y="4550021"/>
            <a:ext cx="2319116" cy="2327279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5376191" flipH="1" flipV="1">
            <a:off x="10336999" y="5006937"/>
            <a:ext cx="1858366" cy="1865096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682592" y="2449902"/>
            <a:ext cx="6826816" cy="106006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82592" y="3602038"/>
            <a:ext cx="6826816" cy="59859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2024/3/13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直角三角形 27"/>
          <p:cNvSpPr/>
          <p:nvPr/>
        </p:nvSpPr>
        <p:spPr>
          <a:xfrm rot="5376191" flipH="1" flipV="1">
            <a:off x="10333077" y="5004591"/>
            <a:ext cx="1863759" cy="1870319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直角三角形 28"/>
          <p:cNvSpPr/>
          <p:nvPr/>
        </p:nvSpPr>
        <p:spPr>
          <a:xfrm rot="5376191" flipH="1" flipV="1">
            <a:off x="10703808" y="5371214"/>
            <a:ext cx="1493476" cy="1498885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-12630" y="4994608"/>
            <a:ext cx="1638947" cy="1878587"/>
            <a:chOff x="-12630" y="4554080"/>
            <a:chExt cx="2333364" cy="2319116"/>
          </a:xfrm>
        </p:grpSpPr>
        <p:sp>
          <p:nvSpPr>
            <p:cNvPr id="26" name="直角三角形 25"/>
            <p:cNvSpPr/>
            <p:nvPr/>
          </p:nvSpPr>
          <p:spPr>
            <a:xfrm rot="16223809" flipV="1">
              <a:off x="-5506" y="4546956"/>
              <a:ext cx="2319116" cy="2333364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直角三角形 26"/>
            <p:cNvSpPr/>
            <p:nvPr/>
          </p:nvSpPr>
          <p:spPr>
            <a:xfrm rot="16223809" flipV="1">
              <a:off x="282" y="5010609"/>
              <a:ext cx="1858366" cy="1857800"/>
            </a:xfrm>
            <a:prstGeom prst="rtTriangl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直角三角形 21"/>
          <p:cNvSpPr/>
          <p:nvPr/>
        </p:nvSpPr>
        <p:spPr>
          <a:xfrm rot="16223809" flipH="1">
            <a:off x="10338287" y="-13492"/>
            <a:ext cx="1862476" cy="1874289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直角三角形 22"/>
          <p:cNvSpPr/>
          <p:nvPr/>
        </p:nvSpPr>
        <p:spPr>
          <a:xfrm rot="16200000" flipH="1">
            <a:off x="10699553" y="-4603"/>
            <a:ext cx="1492449" cy="1492450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5376191">
            <a:off x="-12983" y="-16729"/>
            <a:ext cx="1894088" cy="1912218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rot="5376191">
            <a:off x="-1161" y="-3483"/>
            <a:ext cx="1517780" cy="1517759"/>
          </a:xfrm>
          <a:prstGeom prst="rt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736442" y="2457146"/>
            <a:ext cx="1973341" cy="1973341"/>
            <a:chOff x="1736442" y="2457146"/>
            <a:chExt cx="1973341" cy="1973341"/>
          </a:xfrm>
        </p:grpSpPr>
        <p:sp>
          <p:nvSpPr>
            <p:cNvPr id="8" name="矩形 7"/>
            <p:cNvSpPr/>
            <p:nvPr/>
          </p:nvSpPr>
          <p:spPr>
            <a:xfrm rot="18908853">
              <a:off x="1736442" y="2457146"/>
              <a:ext cx="1973341" cy="197334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8908853">
              <a:off x="1947559" y="2668263"/>
              <a:ext cx="1551107" cy="155110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05300" y="2174978"/>
            <a:ext cx="6134100" cy="1472603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05300" y="3692154"/>
            <a:ext cx="6134100" cy="114702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1613637" y="3558219"/>
            <a:ext cx="6550886" cy="428400"/>
          </a:xfrm>
          <a:custGeom>
            <a:avLst/>
            <a:gdLst>
              <a:gd name="connsiteX0" fmla="*/ 0 w 9511185"/>
              <a:gd name="connsiteY0" fmla="*/ 0 h 260238"/>
              <a:gd name="connsiteX1" fmla="*/ 9511185 w 9511185"/>
              <a:gd name="connsiteY1" fmla="*/ 0 h 260238"/>
              <a:gd name="connsiteX2" fmla="*/ 9250947 w 9511185"/>
              <a:gd name="connsiteY2" fmla="*/ 260238 h 260238"/>
              <a:gd name="connsiteX3" fmla="*/ 0 w 9511185"/>
              <a:gd name="connsiteY3" fmla="*/ 260238 h 260238"/>
              <a:gd name="connsiteX4" fmla="*/ 0 w 9511185"/>
              <a:gd name="connsiteY4" fmla="*/ 0 h 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185" h="260238">
                <a:moveTo>
                  <a:pt x="0" y="0"/>
                </a:moveTo>
                <a:lnTo>
                  <a:pt x="9511185" y="0"/>
                </a:lnTo>
                <a:lnTo>
                  <a:pt x="9250947" y="260238"/>
                </a:lnTo>
                <a:lnTo>
                  <a:pt x="0" y="260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78A1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8418390" y="3559143"/>
            <a:ext cx="2383770" cy="427476"/>
          </a:xfrm>
          <a:custGeom>
            <a:avLst/>
            <a:gdLst>
              <a:gd name="connsiteX0" fmla="*/ 260238 w 2727409"/>
              <a:gd name="connsiteY0" fmla="*/ 0 h 260238"/>
              <a:gd name="connsiteX1" fmla="*/ 2727409 w 2727409"/>
              <a:gd name="connsiteY1" fmla="*/ 0 h 260238"/>
              <a:gd name="connsiteX2" fmla="*/ 2727409 w 2727409"/>
              <a:gd name="connsiteY2" fmla="*/ 260238 h 260238"/>
              <a:gd name="connsiteX3" fmla="*/ 0 w 2727409"/>
              <a:gd name="connsiteY3" fmla="*/ 260238 h 260238"/>
              <a:gd name="connsiteX4" fmla="*/ 260238 w 2727409"/>
              <a:gd name="connsiteY4" fmla="*/ 0 h 26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7409" h="260238">
                <a:moveTo>
                  <a:pt x="260238" y="0"/>
                </a:moveTo>
                <a:lnTo>
                  <a:pt x="2727409" y="0"/>
                </a:lnTo>
                <a:lnTo>
                  <a:pt x="2727409" y="260238"/>
                </a:lnTo>
                <a:lnTo>
                  <a:pt x="0" y="260238"/>
                </a:lnTo>
                <a:lnTo>
                  <a:pt x="2602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2AEF3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rot="5376191">
            <a:off x="1008" y="-1"/>
            <a:ext cx="1444124" cy="1444124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13637" y="2031999"/>
            <a:ext cx="9188524" cy="1526219"/>
          </a:xfrm>
        </p:spPr>
        <p:txBody>
          <a:bodyPr anchor="b" anchorCtr="0">
            <a:normAutofit/>
          </a:bodyPr>
          <a:lstStyle>
            <a:lvl1pPr algn="ctr">
              <a:defRPr sz="7200" b="1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6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6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5376191" flipH="1" flipV="1">
            <a:off x="10753476" y="5418797"/>
            <a:ext cx="1432439" cy="1445733"/>
          </a:xfrm>
          <a:prstGeom prst="rtTriangl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2024/3/13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1.xml"/><Relationship Id="rId7" Type="http://schemas.openxmlformats.org/officeDocument/2006/relationships/image" Target="../media/image17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wmf"/><Relationship Id="rId4" Type="http://schemas.openxmlformats.org/officeDocument/2006/relationships/tags" Target="../tags/tag92.xml"/><Relationship Id="rId9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wmf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7.xml"/><Relationship Id="rId7" Type="http://schemas.openxmlformats.org/officeDocument/2006/relationships/image" Target="../media/image22.w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00.xml"/><Relationship Id="rId7" Type="http://schemas.openxmlformats.org/officeDocument/2006/relationships/image" Target="../media/image25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5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25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27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5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5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0.wmf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9.wmf"/><Relationship Id="rId4" Type="http://schemas.openxmlformats.org/officeDocument/2006/relationships/notesSlide" Target="../notesSlides/notesSlide11.xml"/><Relationship Id="rId9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16.xml"/><Relationship Id="rId7" Type="http://schemas.openxmlformats.org/officeDocument/2006/relationships/image" Target="../media/image31.wmf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oleObject" Target="../embeddings/oleObject2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image" Target="../media/image27.png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image" Target="../media/image34.wmf"/><Relationship Id="rId2" Type="http://schemas.openxmlformats.org/officeDocument/2006/relationships/tags" Target="../tags/tag119.xml"/><Relationship Id="rId16" Type="http://schemas.openxmlformats.org/officeDocument/2006/relationships/image" Target="../media/image33.png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oleObject" Target="../embeddings/oleObject24.bin"/><Relationship Id="rId5" Type="http://schemas.openxmlformats.org/officeDocument/2006/relationships/tags" Target="../tags/tag122.xml"/><Relationship Id="rId15" Type="http://schemas.openxmlformats.org/officeDocument/2006/relationships/image" Target="../media/image26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29.xml"/><Relationship Id="rId7" Type="http://schemas.openxmlformats.org/officeDocument/2006/relationships/image" Target="../media/image36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2.wmf"/><Relationship Id="rId11" Type="http://schemas.openxmlformats.org/officeDocument/2006/relationships/image" Target="../media/image39.png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3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2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4.png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Relationship Id="rId5" Type="http://schemas.openxmlformats.org/officeDocument/2006/relationships/image" Target="../media/image40.png"/><Relationship Id="rId4" Type="http://schemas.openxmlformats.org/officeDocument/2006/relationships/image" Target="../media/image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35.xml"/><Relationship Id="rId7" Type="http://schemas.openxmlformats.org/officeDocument/2006/relationships/image" Target="../media/image27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38.xml"/><Relationship Id="rId7" Type="http://schemas.openxmlformats.org/officeDocument/2006/relationships/image" Target="../media/image27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43.xml"/><Relationship Id="rId7" Type="http://schemas.openxmlformats.org/officeDocument/2006/relationships/image" Target="../media/image27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5.png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openxmlformats.org/officeDocument/2006/relationships/image" Target="../media/image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Relationship Id="rId4" Type="http://schemas.openxmlformats.org/officeDocument/2006/relationships/image" Target="../media/image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52.jpeg"/><Relationship Id="rId5" Type="http://schemas.openxmlformats.org/officeDocument/2006/relationships/image" Target="../media/image2.wmf"/><Relationship Id="rId4" Type="http://schemas.openxmlformats.org/officeDocument/2006/relationships/oleObject" Target="../embeddings/oleObject3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Relationship Id="rId5" Type="http://schemas.openxmlformats.org/officeDocument/2006/relationships/image" Target="../media/image55.png"/><Relationship Id="rId4" Type="http://schemas.openxmlformats.org/officeDocument/2006/relationships/image" Target="../media/image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56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3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5" Type="http://schemas.openxmlformats.org/officeDocument/2006/relationships/image" Target="../media/image4.png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Relationship Id="rId5" Type="http://schemas.openxmlformats.org/officeDocument/2006/relationships/image" Target="../media/image59.png"/><Relationship Id="rId4" Type="http://schemas.openxmlformats.org/officeDocument/2006/relationships/image" Target="../media/image2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Relationship Id="rId6" Type="http://schemas.openxmlformats.org/officeDocument/2006/relationships/image" Target="../media/image63.GIF"/><Relationship Id="rId5" Type="http://schemas.openxmlformats.org/officeDocument/2006/relationships/image" Target="../media/image62.png"/><Relationship Id="rId4" Type="http://schemas.openxmlformats.org/officeDocument/2006/relationships/image" Target="../media/image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2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Relationship Id="rId5" Type="http://schemas.openxmlformats.org/officeDocument/2006/relationships/image" Target="../media/image71.png"/><Relationship Id="rId4" Type="http://schemas.openxmlformats.org/officeDocument/2006/relationships/image" Target="../media/image2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Relationship Id="rId5" Type="http://schemas.openxmlformats.org/officeDocument/2006/relationships/image" Target="../media/image71.png"/><Relationship Id="rId4" Type="http://schemas.openxmlformats.org/officeDocument/2006/relationships/image" Target="../media/image2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6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0.xml"/><Relationship Id="rId5" Type="http://schemas.openxmlformats.org/officeDocument/2006/relationships/image" Target="../media/image71.png"/><Relationship Id="rId4" Type="http://schemas.openxmlformats.org/officeDocument/2006/relationships/image" Target="../media/image2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2.wmf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oleObject" Target="../embeddings/oleObject49.bin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oleObject" Target="../embeddings/oleObject50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1.xml"/><Relationship Id="rId4" Type="http://schemas.openxmlformats.org/officeDocument/2006/relationships/image" Target="../media/image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52.bin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87.xml"/><Relationship Id="rId7" Type="http://schemas.openxmlformats.org/officeDocument/2006/relationships/image" Target="../media/image2.wmf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oleObject" Target="../embeddings/oleObject5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tags" Target="../tags/tag201.xml"/><Relationship Id="rId18" Type="http://schemas.openxmlformats.org/officeDocument/2006/relationships/tags" Target="../tags/tag206.xml"/><Relationship Id="rId26" Type="http://schemas.openxmlformats.org/officeDocument/2006/relationships/tags" Target="../tags/tag214.xml"/><Relationship Id="rId21" Type="http://schemas.openxmlformats.org/officeDocument/2006/relationships/tags" Target="../tags/tag209.xml"/><Relationship Id="rId34" Type="http://schemas.openxmlformats.org/officeDocument/2006/relationships/image" Target="../media/image2.wmf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17" Type="http://schemas.openxmlformats.org/officeDocument/2006/relationships/tags" Target="../tags/tag205.xml"/><Relationship Id="rId25" Type="http://schemas.openxmlformats.org/officeDocument/2006/relationships/tags" Target="../tags/tag213.xml"/><Relationship Id="rId33" Type="http://schemas.openxmlformats.org/officeDocument/2006/relationships/oleObject" Target="../embeddings/oleObject55.bin"/><Relationship Id="rId2" Type="http://schemas.openxmlformats.org/officeDocument/2006/relationships/tags" Target="../tags/tag190.xml"/><Relationship Id="rId16" Type="http://schemas.openxmlformats.org/officeDocument/2006/relationships/tags" Target="../tags/tag204.xml"/><Relationship Id="rId20" Type="http://schemas.openxmlformats.org/officeDocument/2006/relationships/tags" Target="../tags/tag208.xml"/><Relationship Id="rId29" Type="http://schemas.openxmlformats.org/officeDocument/2006/relationships/tags" Target="../tags/tag217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24" Type="http://schemas.openxmlformats.org/officeDocument/2006/relationships/tags" Target="../tags/tag212.xml"/><Relationship Id="rId32" Type="http://schemas.openxmlformats.org/officeDocument/2006/relationships/notesSlide" Target="../notesSlides/notesSlide13.xml"/><Relationship Id="rId37" Type="http://schemas.openxmlformats.org/officeDocument/2006/relationships/oleObject" Target="../embeddings/oleObject58.bin"/><Relationship Id="rId5" Type="http://schemas.openxmlformats.org/officeDocument/2006/relationships/tags" Target="../tags/tag193.xml"/><Relationship Id="rId15" Type="http://schemas.openxmlformats.org/officeDocument/2006/relationships/tags" Target="../tags/tag203.xml"/><Relationship Id="rId23" Type="http://schemas.openxmlformats.org/officeDocument/2006/relationships/tags" Target="../tags/tag211.xml"/><Relationship Id="rId28" Type="http://schemas.openxmlformats.org/officeDocument/2006/relationships/tags" Target="../tags/tag216.xml"/><Relationship Id="rId36" Type="http://schemas.openxmlformats.org/officeDocument/2006/relationships/oleObject" Target="../embeddings/oleObject57.bin"/><Relationship Id="rId10" Type="http://schemas.openxmlformats.org/officeDocument/2006/relationships/tags" Target="../tags/tag198.xml"/><Relationship Id="rId19" Type="http://schemas.openxmlformats.org/officeDocument/2006/relationships/tags" Target="../tags/tag207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Relationship Id="rId22" Type="http://schemas.openxmlformats.org/officeDocument/2006/relationships/tags" Target="../tags/tag210.xml"/><Relationship Id="rId27" Type="http://schemas.openxmlformats.org/officeDocument/2006/relationships/tags" Target="../tags/tag215.xml"/><Relationship Id="rId30" Type="http://schemas.openxmlformats.org/officeDocument/2006/relationships/tags" Target="../tags/tag218.xml"/><Relationship Id="rId35" Type="http://schemas.openxmlformats.org/officeDocument/2006/relationships/oleObject" Target="../embeddings/oleObject56.bin"/><Relationship Id="rId8" Type="http://schemas.openxmlformats.org/officeDocument/2006/relationships/tags" Target="../tags/tag196.xml"/><Relationship Id="rId3" Type="http://schemas.openxmlformats.org/officeDocument/2006/relationships/tags" Target="../tags/tag19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226.xml"/><Relationship Id="rId13" Type="http://schemas.openxmlformats.org/officeDocument/2006/relationships/tags" Target="../tags/tag231.xml"/><Relationship Id="rId18" Type="http://schemas.openxmlformats.org/officeDocument/2006/relationships/tags" Target="../tags/tag236.xml"/><Relationship Id="rId3" Type="http://schemas.openxmlformats.org/officeDocument/2006/relationships/tags" Target="../tags/tag221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225.xml"/><Relationship Id="rId12" Type="http://schemas.openxmlformats.org/officeDocument/2006/relationships/tags" Target="../tags/tag230.xml"/><Relationship Id="rId17" Type="http://schemas.openxmlformats.org/officeDocument/2006/relationships/tags" Target="../tags/tag235.xml"/><Relationship Id="rId2" Type="http://schemas.openxmlformats.org/officeDocument/2006/relationships/tags" Target="../tags/tag220.xml"/><Relationship Id="rId16" Type="http://schemas.openxmlformats.org/officeDocument/2006/relationships/tags" Target="../tags/tag234.xml"/><Relationship Id="rId20" Type="http://schemas.openxmlformats.org/officeDocument/2006/relationships/tags" Target="../tags/tag238.xml"/><Relationship Id="rId1" Type="http://schemas.openxmlformats.org/officeDocument/2006/relationships/tags" Target="../tags/tag219.xml"/><Relationship Id="rId6" Type="http://schemas.openxmlformats.org/officeDocument/2006/relationships/tags" Target="../tags/tag224.xml"/><Relationship Id="rId11" Type="http://schemas.openxmlformats.org/officeDocument/2006/relationships/tags" Target="../tags/tag229.xml"/><Relationship Id="rId5" Type="http://schemas.openxmlformats.org/officeDocument/2006/relationships/tags" Target="../tags/tag223.xml"/><Relationship Id="rId15" Type="http://schemas.openxmlformats.org/officeDocument/2006/relationships/tags" Target="../tags/tag233.xml"/><Relationship Id="rId10" Type="http://schemas.openxmlformats.org/officeDocument/2006/relationships/tags" Target="../tags/tag228.xml"/><Relationship Id="rId19" Type="http://schemas.openxmlformats.org/officeDocument/2006/relationships/tags" Target="../tags/tag237.xml"/><Relationship Id="rId4" Type="http://schemas.openxmlformats.org/officeDocument/2006/relationships/tags" Target="../tags/tag222.xml"/><Relationship Id="rId9" Type="http://schemas.openxmlformats.org/officeDocument/2006/relationships/tags" Target="../tags/tag227.xml"/><Relationship Id="rId14" Type="http://schemas.openxmlformats.org/officeDocument/2006/relationships/tags" Target="../tags/tag23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246.xml"/><Relationship Id="rId13" Type="http://schemas.openxmlformats.org/officeDocument/2006/relationships/tags" Target="../tags/tag251.xml"/><Relationship Id="rId18" Type="http://schemas.openxmlformats.org/officeDocument/2006/relationships/tags" Target="../tags/tag256.xml"/><Relationship Id="rId26" Type="http://schemas.openxmlformats.org/officeDocument/2006/relationships/tags" Target="../tags/tag264.xml"/><Relationship Id="rId3" Type="http://schemas.openxmlformats.org/officeDocument/2006/relationships/tags" Target="../tags/tag241.xml"/><Relationship Id="rId21" Type="http://schemas.openxmlformats.org/officeDocument/2006/relationships/tags" Target="../tags/tag259.xml"/><Relationship Id="rId7" Type="http://schemas.openxmlformats.org/officeDocument/2006/relationships/tags" Target="../tags/tag245.xml"/><Relationship Id="rId12" Type="http://schemas.openxmlformats.org/officeDocument/2006/relationships/tags" Target="../tags/tag250.xml"/><Relationship Id="rId17" Type="http://schemas.openxmlformats.org/officeDocument/2006/relationships/tags" Target="../tags/tag255.xml"/><Relationship Id="rId25" Type="http://schemas.openxmlformats.org/officeDocument/2006/relationships/tags" Target="../tags/tag263.xml"/><Relationship Id="rId2" Type="http://schemas.openxmlformats.org/officeDocument/2006/relationships/tags" Target="../tags/tag240.xml"/><Relationship Id="rId16" Type="http://schemas.openxmlformats.org/officeDocument/2006/relationships/tags" Target="../tags/tag254.xml"/><Relationship Id="rId20" Type="http://schemas.openxmlformats.org/officeDocument/2006/relationships/tags" Target="../tags/tag258.xml"/><Relationship Id="rId29" Type="http://schemas.openxmlformats.org/officeDocument/2006/relationships/tags" Target="../tags/tag267.xml"/><Relationship Id="rId1" Type="http://schemas.openxmlformats.org/officeDocument/2006/relationships/tags" Target="../tags/tag239.xml"/><Relationship Id="rId6" Type="http://schemas.openxmlformats.org/officeDocument/2006/relationships/tags" Target="../tags/tag244.xml"/><Relationship Id="rId11" Type="http://schemas.openxmlformats.org/officeDocument/2006/relationships/tags" Target="../tags/tag249.xml"/><Relationship Id="rId24" Type="http://schemas.openxmlformats.org/officeDocument/2006/relationships/tags" Target="../tags/tag262.xml"/><Relationship Id="rId5" Type="http://schemas.openxmlformats.org/officeDocument/2006/relationships/tags" Target="../tags/tag243.xml"/><Relationship Id="rId15" Type="http://schemas.openxmlformats.org/officeDocument/2006/relationships/tags" Target="../tags/tag253.xml"/><Relationship Id="rId23" Type="http://schemas.openxmlformats.org/officeDocument/2006/relationships/tags" Target="../tags/tag261.xml"/><Relationship Id="rId28" Type="http://schemas.openxmlformats.org/officeDocument/2006/relationships/tags" Target="../tags/tag266.xml"/><Relationship Id="rId10" Type="http://schemas.openxmlformats.org/officeDocument/2006/relationships/tags" Target="../tags/tag248.xml"/><Relationship Id="rId19" Type="http://schemas.openxmlformats.org/officeDocument/2006/relationships/tags" Target="../tags/tag257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242.xml"/><Relationship Id="rId9" Type="http://schemas.openxmlformats.org/officeDocument/2006/relationships/tags" Target="../tags/tag247.xml"/><Relationship Id="rId14" Type="http://schemas.openxmlformats.org/officeDocument/2006/relationships/tags" Target="../tags/tag252.xml"/><Relationship Id="rId22" Type="http://schemas.openxmlformats.org/officeDocument/2006/relationships/tags" Target="../tags/tag260.xml"/><Relationship Id="rId27" Type="http://schemas.openxmlformats.org/officeDocument/2006/relationships/tags" Target="../tags/tag265.xml"/><Relationship Id="rId30" Type="http://schemas.openxmlformats.org/officeDocument/2006/relationships/tags" Target="../tags/tag26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271.xml"/><Relationship Id="rId7" Type="http://schemas.openxmlformats.org/officeDocument/2006/relationships/image" Target="../media/image76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image" Target="../media/image75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7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27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0.sv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image" Target="../media/image79.png"/><Relationship Id="rId5" Type="http://schemas.openxmlformats.org/officeDocument/2006/relationships/tags" Target="../tags/tag276.xml"/><Relationship Id="rId10" Type="http://schemas.openxmlformats.org/officeDocument/2006/relationships/image" Target="../media/image78.png"/><Relationship Id="rId4" Type="http://schemas.openxmlformats.org/officeDocument/2006/relationships/tags" Target="../tags/tag275.xml"/><Relationship Id="rId9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4.png"/><Relationship Id="rId4" Type="http://schemas.openxmlformats.org/officeDocument/2006/relationships/image" Target="../media/image2.w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85.xml"/><Relationship Id="rId13" Type="http://schemas.openxmlformats.org/officeDocument/2006/relationships/tags" Target="../tags/tag290.xml"/><Relationship Id="rId3" Type="http://schemas.openxmlformats.org/officeDocument/2006/relationships/tags" Target="../tags/tag280.xml"/><Relationship Id="rId7" Type="http://schemas.openxmlformats.org/officeDocument/2006/relationships/tags" Target="../tags/tag284.xml"/><Relationship Id="rId12" Type="http://schemas.openxmlformats.org/officeDocument/2006/relationships/tags" Target="../tags/tag289.xml"/><Relationship Id="rId17" Type="http://schemas.openxmlformats.org/officeDocument/2006/relationships/image" Target="../media/image81.png"/><Relationship Id="rId2" Type="http://schemas.openxmlformats.org/officeDocument/2006/relationships/tags" Target="../tags/tag279.xml"/><Relationship Id="rId16" Type="http://schemas.openxmlformats.org/officeDocument/2006/relationships/image" Target="../media/image2.wmf"/><Relationship Id="rId1" Type="http://schemas.openxmlformats.org/officeDocument/2006/relationships/tags" Target="../tags/tag278.xml"/><Relationship Id="rId6" Type="http://schemas.openxmlformats.org/officeDocument/2006/relationships/tags" Target="../tags/tag283.xml"/><Relationship Id="rId11" Type="http://schemas.openxmlformats.org/officeDocument/2006/relationships/tags" Target="../tags/tag288.xml"/><Relationship Id="rId5" Type="http://schemas.openxmlformats.org/officeDocument/2006/relationships/tags" Target="../tags/tag282.xml"/><Relationship Id="rId15" Type="http://schemas.openxmlformats.org/officeDocument/2006/relationships/oleObject" Target="../embeddings/oleObject60.bin"/><Relationship Id="rId10" Type="http://schemas.openxmlformats.org/officeDocument/2006/relationships/tags" Target="../tags/tag287.xml"/><Relationship Id="rId4" Type="http://schemas.openxmlformats.org/officeDocument/2006/relationships/tags" Target="../tags/tag281.xml"/><Relationship Id="rId9" Type="http://schemas.openxmlformats.org/officeDocument/2006/relationships/tags" Target="../tags/tag286.xml"/><Relationship Id="rId1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1.xml"/><Relationship Id="rId5" Type="http://schemas.openxmlformats.org/officeDocument/2006/relationships/image" Target="../media/image71.png"/><Relationship Id="rId4" Type="http://schemas.openxmlformats.org/officeDocument/2006/relationships/image" Target="../media/image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7.png"/><Relationship Id="rId4" Type="http://schemas.openxmlformats.org/officeDocument/2006/relationships/image" Target="../media/image2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71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62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7.x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63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10.xml"/><Relationship Id="rId7" Type="http://schemas.openxmlformats.org/officeDocument/2006/relationships/image" Target="../media/image26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64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13.xml"/><Relationship Id="rId7" Type="http://schemas.openxmlformats.org/officeDocument/2006/relationships/image" Target="../media/image2.wmf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oleObject" Target="../embeddings/oleObject65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image" Target="../media/image87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66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7" Type="http://schemas.openxmlformats.org/officeDocument/2006/relationships/image" Target="../media/image2.wmf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21.xml"/><Relationship Id="rId7" Type="http://schemas.openxmlformats.org/officeDocument/2006/relationships/image" Target="../media/image36.png"/><Relationship Id="rId2" Type="http://schemas.openxmlformats.org/officeDocument/2006/relationships/tags" Target="../tags/tag320.xml"/><Relationship Id="rId1" Type="http://schemas.openxmlformats.org/officeDocument/2006/relationships/tags" Target="../tags/tag319.x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68.bin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6.jpeg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image" Target="../media/image36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69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svg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image" Target="../media/image79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7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8.png"/><Relationship Id="rId4" Type="http://schemas.openxmlformats.org/officeDocument/2006/relationships/image" Target="../media/image2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2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82592" y="2794707"/>
            <a:ext cx="6826816" cy="1060060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zh-CN" sz="4800"/>
              <a:t>基于神经辐射场的三维 Radio Map 构建调研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3702" y="3774123"/>
            <a:ext cx="6826816" cy="59859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000">
                <a:solidFill>
                  <a:schemeClr val="tx2"/>
                </a:solidFill>
              </a:rPr>
              <a:t>郑佩林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8400" y="1383720"/>
            <a:ext cx="10969200" cy="4759200"/>
          </a:xfrm>
        </p:spPr>
        <p:txBody>
          <a:bodyPr/>
          <a:lstStyle/>
          <a:p>
            <a:r>
              <a:rPr lang="en-US" altLang="zh-CN" sz="2000"/>
              <a:t>What is NeRF</a:t>
            </a:r>
            <a:r>
              <a:rPr lang="zh-CN" altLang="en-US" sz="2000"/>
              <a:t>（</a:t>
            </a:r>
            <a:r>
              <a:rPr lang="en-US" altLang="zh-CN" sz="2000">
                <a:sym typeface="+mn-ea"/>
              </a:rPr>
              <a:t>Neural Radiance Field</a:t>
            </a:r>
            <a:r>
              <a:rPr lang="zh-CN" altLang="en-US" sz="2000"/>
              <a:t>）？</a:t>
            </a:r>
          </a:p>
          <a:p>
            <a:pPr marL="457200" lvl="1" indent="0">
              <a:buNone/>
            </a:pPr>
            <a:r>
              <a:rPr lang="zh-CN" altLang="en-US" sz="1800">
                <a:sym typeface="+mn-ea"/>
              </a:rPr>
              <a:t>仅根据</a:t>
            </a:r>
            <a:r>
              <a:rPr lang="zh-CN" altLang="en-US" sz="1800" b="1">
                <a:solidFill>
                  <a:schemeClr val="accent2"/>
                </a:solidFill>
                <a:sym typeface="+mn-ea"/>
              </a:rPr>
              <a:t>相机位姿内参</a:t>
            </a:r>
            <a:r>
              <a:rPr lang="zh-CN" altLang="en-US" sz="1800">
                <a:sym typeface="+mn-ea"/>
              </a:rPr>
              <a:t>和</a:t>
            </a:r>
            <a:r>
              <a:rPr lang="zh-CN" altLang="en-US" sz="1800" b="1">
                <a:solidFill>
                  <a:schemeClr val="accent2"/>
                </a:solidFill>
                <a:sym typeface="+mn-ea"/>
              </a:rPr>
              <a:t>部分视角的图像</a:t>
            </a:r>
            <a:r>
              <a:rPr lang="zh-CN" altLang="en-US" sz="1800">
                <a:sym typeface="+mn-ea"/>
              </a:rPr>
              <a:t>，合成</a:t>
            </a:r>
            <a:r>
              <a:rPr lang="zh-CN" altLang="en-US" sz="1800" b="1">
                <a:solidFill>
                  <a:schemeClr val="accent2"/>
                </a:solidFill>
                <a:sym typeface="+mn-ea"/>
              </a:rPr>
              <a:t>新视角</a:t>
            </a:r>
            <a:r>
              <a:rPr lang="zh-CN" altLang="en-US" sz="1800">
                <a:sym typeface="+mn-ea"/>
              </a:rPr>
              <a:t>下的图像</a:t>
            </a:r>
            <a:endParaRPr lang="zh-CN" altLang="en-US" sz="1800"/>
          </a:p>
          <a:p>
            <a:pPr lvl="1"/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1845" y="2613660"/>
            <a:ext cx="10608310" cy="29565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8400" y="1383720"/>
            <a:ext cx="10969200" cy="4759200"/>
          </a:xfrm>
        </p:spPr>
        <p:txBody>
          <a:bodyPr/>
          <a:lstStyle/>
          <a:p>
            <a:r>
              <a:rPr lang="en-US" altLang="zh-CN" sz="2000"/>
              <a:t>What is NeRF</a:t>
            </a:r>
            <a:r>
              <a:rPr lang="zh-CN" altLang="en-US" sz="2000"/>
              <a:t>（</a:t>
            </a:r>
            <a:r>
              <a:rPr lang="en-US" altLang="zh-CN" sz="2000">
                <a:sym typeface="+mn-ea"/>
              </a:rPr>
              <a:t>Neural Radiance Field</a:t>
            </a:r>
            <a:r>
              <a:rPr lang="zh-CN" altLang="en-US" sz="2000"/>
              <a:t>）？</a:t>
            </a:r>
          </a:p>
          <a:p>
            <a:pPr marL="457200" lvl="1" indent="0">
              <a:buNone/>
            </a:pPr>
            <a:r>
              <a:rPr lang="zh-CN" altLang="en-US" sz="1800">
                <a:sym typeface="+mn-ea"/>
              </a:rPr>
              <a:t>仅根据</a:t>
            </a:r>
            <a:r>
              <a:rPr lang="zh-CN" altLang="en-US" sz="1800" b="1">
                <a:solidFill>
                  <a:schemeClr val="accent2"/>
                </a:solidFill>
                <a:sym typeface="+mn-ea"/>
              </a:rPr>
              <a:t>相机位姿内参</a:t>
            </a:r>
            <a:r>
              <a:rPr lang="zh-CN" altLang="en-US" sz="1800">
                <a:sym typeface="+mn-ea"/>
              </a:rPr>
              <a:t>和</a:t>
            </a:r>
            <a:r>
              <a:rPr lang="zh-CN" altLang="en-US" sz="1800" b="1">
                <a:solidFill>
                  <a:schemeClr val="accent2"/>
                </a:solidFill>
                <a:sym typeface="+mn-ea"/>
              </a:rPr>
              <a:t>部分视角的图像</a:t>
            </a:r>
            <a:r>
              <a:rPr lang="zh-CN" altLang="en-US" sz="1800">
                <a:sym typeface="+mn-ea"/>
              </a:rPr>
              <a:t>，合成</a:t>
            </a:r>
            <a:r>
              <a:rPr lang="zh-CN" altLang="en-US" sz="1800" b="1">
                <a:solidFill>
                  <a:schemeClr val="accent2"/>
                </a:solidFill>
                <a:sym typeface="+mn-ea"/>
              </a:rPr>
              <a:t>新视角</a:t>
            </a:r>
            <a:r>
              <a:rPr lang="zh-CN" altLang="en-US" sz="1800">
                <a:sym typeface="+mn-ea"/>
              </a:rPr>
              <a:t>下的图像</a:t>
            </a:r>
            <a:endParaRPr lang="zh-CN" altLang="en-US" sz="1800"/>
          </a:p>
          <a:p>
            <a:pPr lvl="1"/>
            <a:endParaRPr lang="en-US" altLang="zh-CN"/>
          </a:p>
        </p:txBody>
      </p:sp>
      <p:pic>
        <p:nvPicPr>
          <p:cNvPr id="4" name="synth_grid_3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3965" y="2453005"/>
            <a:ext cx="7157720" cy="4237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68450"/>
            <a:ext cx="9254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NeRF</a:t>
            </a:r>
            <a:r>
              <a:rPr lang="zh-CN" altLang="en-US" sz="2400" b="1"/>
              <a:t>基本原理</a:t>
            </a:r>
            <a:r>
              <a:rPr lang="en-US" altLang="zh-CN" sz="2400" b="1"/>
              <a:t>——</a:t>
            </a:r>
            <a:r>
              <a:rPr lang="zh-CN" altLang="en-US" sz="2400" b="1"/>
              <a:t>物理世界的渲染方程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我们是如何看见这个世界的？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/>
              <a:t>假设有一条光线从某一点入射至我们的眼中</a:t>
            </a:r>
            <a:r>
              <a:rPr lang="en-US" altLang="zh-CN" sz="2000" b="1"/>
              <a:t>...</a:t>
            </a:r>
          </a:p>
        </p:txBody>
      </p:sp>
      <p:pic>
        <p:nvPicPr>
          <p:cNvPr id="4" name="图片 3" descr="渲染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640" y="2644775"/>
            <a:ext cx="6516370" cy="408051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>
            <a:off x="2842260" y="3651250"/>
            <a:ext cx="1737995" cy="1362710"/>
          </a:xfrm>
          <a:prstGeom prst="curvedConnector3">
            <a:avLst>
              <a:gd name="adj1" fmla="val -44574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曲线连接符 19"/>
          <p:cNvCxnSpPr/>
          <p:nvPr/>
        </p:nvCxnSpPr>
        <p:spPr>
          <a:xfrm rot="5400000">
            <a:off x="6905625" y="4027170"/>
            <a:ext cx="1080770" cy="798195"/>
          </a:xfrm>
          <a:prstGeom prst="curvedConnector3">
            <a:avLst>
              <a:gd name="adj1" fmla="val 50029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What is Radiance Field</a:t>
                </a:r>
                <a:r>
                  <a:rPr lang="zh-CN" altLang="en-US"/>
                  <a:t>？</a:t>
                </a:r>
              </a:p>
              <a:p>
                <a:pPr lvl="1"/>
                <a:r>
                  <a:rPr lang="en-US" altLang="zh-CN" b="1">
                    <a:solidFill>
                      <a:schemeClr val="tx1"/>
                    </a:solidFill>
                    <a:sym typeface="+mn-ea"/>
                  </a:rPr>
                  <a:t>A 5D function</a:t>
                </a:r>
                <a:endParaRPr lang="zh-CN" altLang="en-US" b="1">
                  <a:solidFill>
                    <a:schemeClr val="tx1"/>
                  </a:solidFill>
                  <a:sym typeface="+mn-ea"/>
                </a:endParaRPr>
              </a:p>
              <a:p>
                <a:pPr marL="9144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𝒔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:(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)→(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𝒓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𝒈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𝒃</m:t>
                      </m:r>
                      <m:r>
                        <a:rPr lang="en-US" altLang="zh-CN" sz="24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zh-CN" altLang="en-US" sz="2400" b="1">
                  <a:solidFill>
                    <a:schemeClr val="accent2"/>
                  </a:solidFill>
                  <a:sym typeface="+mn-ea"/>
                </a:endParaRPr>
              </a:p>
              <a:p>
                <a:pPr marL="457200" lvl="1" indent="0">
                  <a:buNone/>
                </a:pPr>
                <a:r>
                  <a:rPr lang="en-US" altLang="zh-CN" sz="1800" b="1">
                    <a:solidFill>
                      <a:schemeClr val="tx1"/>
                    </a:solidFill>
                    <a:sym typeface="+mn-ea"/>
                  </a:rPr>
                  <a:t>Input: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   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坐标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(x,y,z)+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观察视角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(θ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，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φ)</a:t>
                </a:r>
              </a:p>
              <a:p>
                <a:pPr marL="457200" lvl="1" indent="0">
                  <a:buNone/>
                </a:pPr>
                <a:r>
                  <a:rPr lang="en-US" altLang="zh-CN" sz="1800" b="1">
                    <a:solidFill>
                      <a:schemeClr val="tx1"/>
                    </a:solidFill>
                    <a:sym typeface="+mn-ea"/>
                  </a:rPr>
                  <a:t>Output :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辐射量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(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例如颜色值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r,g,b)  </a:t>
                </a:r>
                <a:r>
                  <a:rPr lang="en-US" altLang="zh-CN" sz="1800">
                    <a:sym typeface="+mn-ea"/>
                  </a:rPr>
                  <a:t>   </a:t>
                </a:r>
                <a:endParaRPr lang="en-US" altLang="zh-CN" sz="1800"/>
              </a:p>
              <a:p>
                <a:pPr lvl="1"/>
                <a:endParaRPr lang="zh-CN" altLang="en-US">
                  <a:sym typeface="+mn-ea"/>
                </a:endParaRPr>
              </a:p>
              <a:p>
                <a:pPr lvl="1"/>
                <a:endParaRPr lang="zh-CN" altLang="en-US">
                  <a:sym typeface="+mn-ea"/>
                </a:endParaRPr>
              </a:p>
              <a:p>
                <a:pPr lvl="1"/>
                <a:endParaRPr lang="en-US" altLang="zh-CN"/>
              </a:p>
            </p:txBody>
          </p:sp>
        </mc:Choice>
        <mc:Fallback xmlns="">
          <p:sp>
            <p:nvSpPr>
              <p:cNvPr id="7" name="内容占位符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73120" y="3745865"/>
            <a:ext cx="5438775" cy="2943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/>
                  <a:t>What is Neural Radiance Field</a:t>
                </a:r>
                <a:r>
                  <a:rPr lang="en-US" altLang="zh-CN">
                    <a:solidFill>
                      <a:schemeClr val="accent2">
                        <a:lumMod val="75000"/>
                      </a:schemeClr>
                    </a:solidFill>
                  </a:rPr>
                  <a:t>(NeRF)</a:t>
                </a:r>
                <a:r>
                  <a:rPr lang="zh-CN" altLang="en-US"/>
                  <a:t>？</a:t>
                </a:r>
              </a:p>
              <a:p>
                <a:pPr lvl="1"/>
                <a:r>
                  <a:rPr lang="en-US" altLang="zh-CN" sz="1800" b="1">
                    <a:solidFill>
                      <a:schemeClr val="tx1"/>
                    </a:solidFill>
                    <a:sym typeface="+mn-ea"/>
                  </a:rPr>
                  <a:t>A 5D function</a:t>
                </a:r>
                <a:endParaRPr lang="zh-CN" altLang="en-US" sz="1800" b="1">
                  <a:solidFill>
                    <a:schemeClr val="tx1"/>
                  </a:solidFill>
                  <a:sym typeface="+mn-ea"/>
                </a:endParaRPr>
              </a:p>
              <a:p>
                <a:pPr marL="9144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𝐹</m:t>
                      </m:r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:(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𝒔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),</m:t>
                      </m:r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𝝈</m:t>
                      </m:r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accent2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accent2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))</m:t>
                      </m:r>
                    </m:oMath>
                  </m:oMathPara>
                </a14:m>
                <a:endParaRPr lang="zh-CN" altLang="en-US" sz="2800" b="1">
                  <a:solidFill>
                    <a:schemeClr val="accent2"/>
                  </a:solidFill>
                  <a:sym typeface="+mn-ea"/>
                </a:endParaRPr>
              </a:p>
              <a:p>
                <a:pPr marL="457200" lvl="1" indent="0">
                  <a:buNone/>
                </a:pPr>
                <a:r>
                  <a:rPr lang="en-US" altLang="zh-CN" sz="1800" b="1">
                    <a:solidFill>
                      <a:schemeClr val="tx1"/>
                    </a:solidFill>
                    <a:sym typeface="+mn-ea"/>
                  </a:rPr>
                  <a:t>Input: 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  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坐标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(x,y,z)+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观察视角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(θ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，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φ)</a:t>
                </a:r>
              </a:p>
              <a:p>
                <a:pPr marL="457200" lvl="1" indent="0">
                  <a:buNone/>
                </a:pPr>
                <a:r>
                  <a:rPr lang="en-US" altLang="zh-CN" sz="1800" b="1">
                    <a:solidFill>
                      <a:schemeClr val="tx1"/>
                    </a:solidFill>
                    <a:sym typeface="+mn-ea"/>
                  </a:rPr>
                  <a:t>Output :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与</a:t>
                </a:r>
                <a:r>
                  <a:rPr lang="zh-CN" altLang="en-US" sz="1800" b="1" i="1">
                    <a:solidFill>
                      <a:schemeClr val="accent2"/>
                    </a:solidFill>
                    <a:sym typeface="+mn-ea"/>
                  </a:rPr>
                  <a:t>位置和视角相关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的辐射量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 + 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与</a:t>
                </a:r>
                <a:r>
                  <a:rPr lang="zh-CN" altLang="en-US" sz="1800" b="1" i="1">
                    <a:solidFill>
                      <a:schemeClr val="accent2"/>
                    </a:solidFill>
                    <a:sym typeface="+mn-ea"/>
                  </a:rPr>
                  <a:t>位置相关</a:t>
                </a:r>
                <a:r>
                  <a:rPr lang="zh-CN" altLang="en-US" sz="1800" b="1">
                    <a:solidFill>
                      <a:schemeClr val="accent2"/>
                    </a:solidFill>
                    <a:sym typeface="+mn-ea"/>
                  </a:rPr>
                  <a:t>的体密度</a:t>
                </a:r>
                <a:r>
                  <a:rPr lang="en-US" altLang="zh-CN" sz="1800" b="1">
                    <a:solidFill>
                      <a:schemeClr val="accent2"/>
                    </a:solidFill>
                    <a:sym typeface="+mn-ea"/>
                  </a:rPr>
                  <a:t>σ  </a:t>
                </a:r>
                <a:r>
                  <a:rPr lang="en-US" altLang="zh-CN">
                    <a:sym typeface="+mn-ea"/>
                  </a:rPr>
                  <a:t>   </a:t>
                </a:r>
                <a:endParaRPr lang="en-US" altLang="zh-CN"/>
              </a:p>
              <a:p>
                <a:pPr lvl="1"/>
                <a:endParaRPr lang="zh-CN" altLang="en-US">
                  <a:sym typeface="+mn-ea"/>
                </a:endParaRPr>
              </a:p>
              <a:p>
                <a:pPr lvl="1"/>
                <a:endParaRPr lang="zh-CN" altLang="en-US">
                  <a:sym typeface="+mn-ea"/>
                </a:endParaRPr>
              </a:p>
              <a:p>
                <a:pPr lvl="1"/>
                <a:endParaRPr lang="en-US" altLang="zh-CN"/>
              </a:p>
            </p:txBody>
          </p:sp>
        </mc:Choice>
        <mc:Fallback xmlns="">
          <p:sp>
            <p:nvSpPr>
              <p:cNvPr id="7" name="内容占位符 6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73120" y="3803015"/>
            <a:ext cx="5438775" cy="2943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08330" y="1490345"/>
            <a:ext cx="11583670" cy="4759325"/>
          </a:xfrm>
        </p:spPr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的渲染过程</a:t>
            </a:r>
          </a:p>
          <a:p>
            <a:pPr marL="228600" lvl="2" indent="0">
              <a:buNone/>
            </a:pPr>
            <a:r>
              <a:rPr lang="en-US" altLang="zh-CN" sz="2400" b="1">
                <a:sym typeface="+mn-ea"/>
              </a:rPr>
              <a:t>1. </a:t>
            </a:r>
            <a:r>
              <a:rPr lang="zh-CN" altLang="en-US" sz="2400" b="1">
                <a:sym typeface="+mn-ea"/>
              </a:rPr>
              <a:t>给定相机的位姿，假设从相机近平面上的某个像素为起点发出了一条射线。</a:t>
            </a:r>
            <a:r>
              <a:rPr lang="en-US" altLang="zh-CN" sz="2000">
                <a:sym typeface="+mn-ea"/>
              </a:rPr>
              <a:t>   </a:t>
            </a:r>
            <a:endParaRPr lang="zh-CN" altLang="en-US" sz="1800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865" y="3144520"/>
            <a:ext cx="4873625" cy="2367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255" y="3138170"/>
            <a:ext cx="5259705" cy="2374265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3" idx="3"/>
            <a:endCxn id="5" idx="1"/>
          </p:cNvCxnSpPr>
          <p:nvPr/>
        </p:nvCxnSpPr>
        <p:spPr>
          <a:xfrm flipV="1">
            <a:off x="5190490" y="4325620"/>
            <a:ext cx="1421765" cy="317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z="2025">
                <a:sym typeface="+mn-ea"/>
              </a:rPr>
              <a:t>NeRF</a:t>
            </a:r>
            <a:r>
              <a:rPr lang="zh-CN" altLang="en-US" sz="2025">
                <a:sym typeface="+mn-ea"/>
              </a:rPr>
              <a:t>的渲染过程</a:t>
            </a:r>
            <a:endParaRPr lang="zh-CN" altLang="en-US" sz="2025"/>
          </a:p>
          <a:p>
            <a:pPr marL="457200" lvl="1" indent="0">
              <a:buNone/>
            </a:pPr>
            <a:r>
              <a:rPr lang="en-US" altLang="zh-CN" sz="2400" b="1">
                <a:sym typeface="+mn-ea"/>
              </a:rPr>
              <a:t>2. </a:t>
            </a:r>
            <a:r>
              <a:rPr lang="zh-CN" altLang="en-US" sz="2400" b="1">
                <a:sym typeface="+mn-ea"/>
              </a:rPr>
              <a:t>射线经过的每个位置都能得到对应的透明度和颜色值</a:t>
            </a:r>
            <a:r>
              <a:rPr lang="en-US" altLang="zh-CN" sz="1800">
                <a:sym typeface="+mn-ea"/>
              </a:rPr>
              <a:t> </a:t>
            </a:r>
            <a:endParaRPr lang="en-US" altLang="zh-CN" sz="1800"/>
          </a:p>
          <a:p>
            <a:pPr lvl="1"/>
            <a:endParaRPr lang="zh-CN" altLang="en-US" sz="1800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r="11631"/>
          <a:stretch>
            <a:fillRect/>
          </a:stretch>
        </p:blipFill>
        <p:spPr>
          <a:xfrm>
            <a:off x="608330" y="2706370"/>
            <a:ext cx="5207635" cy="24885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07480" y="2713990"/>
            <a:ext cx="5069840" cy="249872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545523" y="5269865"/>
          <a:ext cx="5100955" cy="76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374265" imgH="355600" progId="Equation.KSEE3">
                  <p:embed/>
                </p:oleObj>
              </mc:Choice>
              <mc:Fallback>
                <p:oleObj r:id="rId9" imgW="2374265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5523" y="5269865"/>
                        <a:ext cx="5100955" cy="76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338570" y="5278120"/>
            <a:ext cx="1983740" cy="7385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41415" y="6090920"/>
            <a:ext cx="875030" cy="290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体密度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32650" y="6082030"/>
            <a:ext cx="875030" cy="290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颜色值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6426200"/>
            <a:ext cx="10227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体密度</a:t>
            </a:r>
            <a:r>
              <a:rPr lang="en-US" altLang="zh-CN"/>
              <a:t>σ(x)</a:t>
            </a:r>
            <a:r>
              <a:rPr lang="zh-CN" altLang="en-US"/>
              <a:t>可以理解为</a:t>
            </a:r>
            <a:r>
              <a:rPr lang="zh-CN" altLang="en-US">
                <a:solidFill>
                  <a:schemeClr val="accent2"/>
                </a:solidFill>
              </a:rPr>
              <a:t>一条射线打到点</a:t>
            </a:r>
            <a:r>
              <a:rPr lang="en-US" altLang="zh-CN">
                <a:solidFill>
                  <a:schemeClr val="accent2"/>
                </a:solidFill>
              </a:rPr>
              <a:t>x</a:t>
            </a:r>
            <a:r>
              <a:rPr lang="zh-CN" altLang="en-US">
                <a:solidFill>
                  <a:schemeClr val="accent2"/>
                </a:solidFill>
              </a:rPr>
              <a:t>停止的概率</a:t>
            </a:r>
            <a:r>
              <a:rPr lang="zh-CN" altLang="en-US"/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1800">
                <a:sym typeface="+mn-ea"/>
              </a:rPr>
              <a:t>NeRF</a:t>
            </a:r>
            <a:r>
              <a:rPr lang="zh-CN" altLang="en-US" sz="1800">
                <a:sym typeface="+mn-ea"/>
              </a:rPr>
              <a:t>的渲染过程</a:t>
            </a:r>
          </a:p>
          <a:p>
            <a:pPr lvl="1"/>
            <a:r>
              <a:rPr lang="zh-CN" altLang="en-US" sz="1800" b="1">
                <a:sym typeface="+mn-ea"/>
              </a:rPr>
              <a:t>射线经过的每个位置都能得到对应的透射率</a:t>
            </a:r>
            <a:r>
              <a:rPr lang="en-US" altLang="zh-CN" sz="1800">
                <a:sym typeface="+mn-ea"/>
              </a:rPr>
              <a:t> </a:t>
            </a:r>
            <a:endParaRPr lang="zh-CN" altLang="en-US" sz="1800"/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64080" y="3604260"/>
            <a:ext cx="7374255" cy="310324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42348" y="2279650"/>
          <a:ext cx="5100955" cy="76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374265" imgH="355600" progId="Equation.KSEE3">
                  <p:embed/>
                </p:oleObj>
              </mc:Choice>
              <mc:Fallback>
                <p:oleObj r:id="rId6" imgW="2374265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42348" y="2279650"/>
                        <a:ext cx="5100955" cy="76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5327650" y="2479040"/>
            <a:ext cx="982980" cy="3708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07965" y="2895600"/>
            <a:ext cx="1069975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透射率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388110" y="3186430"/>
                <a:ext cx="9169400" cy="657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ym typeface="+mn-ea"/>
                  </a:rPr>
                  <a:t>透射率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r>
                  <a:rPr lang="zh-CN" altLang="en-US">
                    <a:sym typeface="+mn-ea"/>
                  </a:rPr>
                  <a:t>可以理解为</a:t>
                </a:r>
                <a:r>
                  <a:rPr lang="zh-CN" altLang="en-US">
                    <a:solidFill>
                      <a:schemeClr val="accent2"/>
                    </a:solidFill>
                    <a:sym typeface="+mn-ea"/>
                  </a:rPr>
                  <a:t>一条射线从点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2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𝑥</m:t>
                    </m:r>
                  </m:oMath>
                </a14:m>
                <a:r>
                  <a:rPr lang="zh-CN" altLang="en-US">
                    <a:solidFill>
                      <a:schemeClr val="accent2"/>
                    </a:solidFill>
                    <a:sym typeface="+mn-ea"/>
                  </a:rPr>
                  <a:t>打到点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𝑡</m:t>
                        </m:r>
                      </m:sub>
                    </m:sSub>
                    <m:r>
                      <a:rPr lang="zh-CN" altLang="en-US" i="1">
                        <a:solidFill>
                          <a:schemeClr val="accent2"/>
                        </a:solidFill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没有</m:t>
                    </m:r>
                  </m:oMath>
                </a14:m>
                <a:r>
                  <a:rPr lang="zh-CN" altLang="en-US">
                    <a:solidFill>
                      <a:schemeClr val="accent2"/>
                    </a:solidFill>
                    <a:sym typeface="+mn-ea"/>
                  </a:rPr>
                  <a:t>停止（没有击中任何粒子）的概率</a:t>
                </a:r>
                <a:r>
                  <a:rPr lang="zh-CN" altLang="en-US">
                    <a:sym typeface="+mn-ea"/>
                  </a:rPr>
                  <a:t>。</a:t>
                </a:r>
                <a:endParaRPr lang="zh-CN" altLang="en-US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10" y="3186430"/>
                <a:ext cx="9169400" cy="65722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/>
            <a:r>
              <a:rPr lang="en-US" altLang="zh-CN" sz="1800">
                <a:sym typeface="+mn-ea"/>
              </a:rPr>
              <a:t>NeRF</a:t>
            </a:r>
            <a:r>
              <a:rPr lang="zh-CN" altLang="en-US" sz="1800">
                <a:sym typeface="+mn-ea"/>
              </a:rPr>
              <a:t>的渲染过程</a:t>
            </a:r>
            <a:endParaRPr lang="zh-CN" altLang="en-US">
              <a:sym typeface="+mn-ea"/>
            </a:endParaRPr>
          </a:p>
          <a:p>
            <a:pPr lvl="1"/>
            <a:endParaRPr lang="zh-CN" altLang="en-US">
              <a:sym typeface="+mn-ea"/>
            </a:endParaRPr>
          </a:p>
          <a:p>
            <a:pPr lvl="1"/>
            <a:endParaRPr lang="en-US" altLang="zh-CN"/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41700" y="2477135"/>
          <a:ext cx="5100320" cy="76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374265" imgH="355600" progId="Equation.KSEE3">
                  <p:embed/>
                </p:oleObj>
              </mc:Choice>
              <mc:Fallback>
                <p:oleObj r:id="rId6" imgW="2374265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41700" y="2477135"/>
                        <a:ext cx="5100320" cy="76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48865" y="3350895"/>
            <a:ext cx="7487285" cy="3318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68545" y="2485390"/>
            <a:ext cx="408305" cy="7639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213725" y="2438400"/>
            <a:ext cx="361315" cy="75946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15390" y="1821180"/>
            <a:ext cx="9552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4. </a:t>
            </a:r>
            <a:r>
              <a:rPr lang="zh-CN" altLang="en-US" sz="2000" b="1"/>
              <a:t>相机上</a:t>
            </a:r>
            <a:r>
              <a:rPr lang="zh-CN" altLang="en-US" sz="2000" b="1">
                <a:solidFill>
                  <a:schemeClr val="accent2"/>
                </a:solidFill>
              </a:rPr>
              <a:t>一个像素的颜色值</a:t>
            </a:r>
            <a:r>
              <a:rPr lang="zh-CN" altLang="en-US" sz="2000" b="1"/>
              <a:t>即为射线上</a:t>
            </a:r>
            <a:r>
              <a:rPr lang="zh-CN" altLang="en-US" sz="2000" b="1">
                <a:solidFill>
                  <a:schemeClr val="accent2"/>
                </a:solidFill>
              </a:rPr>
              <a:t>所有位置颜色值的均值</a:t>
            </a:r>
            <a:r>
              <a:rPr lang="zh-CN" altLang="en-US" sz="2000" b="1"/>
              <a:t>。</a:t>
            </a:r>
          </a:p>
          <a:p>
            <a:pPr marL="914400" lvl="2" indent="457200" algn="l"/>
            <a:r>
              <a:rPr lang="zh-CN" altLang="en-US" sz="2000" b="1">
                <a:latin typeface="+mn-ea"/>
                <a:cs typeface="+mn-ea"/>
              </a:rPr>
              <a:t>最后得到一幅对应视角的</a:t>
            </a:r>
            <a:r>
              <a:rPr lang="en-US" altLang="zh-CN" sz="2000" b="1">
                <a:latin typeface="+mn-ea"/>
                <a:cs typeface="+mn-ea"/>
              </a:rPr>
              <a:t>2D</a:t>
            </a:r>
            <a:r>
              <a:rPr lang="zh-CN" altLang="en-US" sz="2000" b="1">
                <a:latin typeface="+mn-ea"/>
                <a:cs typeface="+mn-ea"/>
              </a:rPr>
              <a:t>图片</a:t>
            </a:r>
            <a:r>
              <a:rPr lang="zh-CN" altLang="en-US" sz="2000" b="1">
                <a:sym typeface="+mn-ea"/>
              </a:rPr>
              <a:t>。</a:t>
            </a:r>
            <a:endParaRPr lang="en-US" altLang="zh-CN" sz="2000" b="1">
              <a:latin typeface="+mn-ea"/>
              <a:cs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4790" y="3344545"/>
            <a:ext cx="1981200" cy="1343025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10" idx="2"/>
          </p:cNvCxnSpPr>
          <p:nvPr/>
        </p:nvCxnSpPr>
        <p:spPr>
          <a:xfrm>
            <a:off x="1215390" y="4687570"/>
            <a:ext cx="1875790" cy="59817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4790" y="3350895"/>
            <a:ext cx="1952625" cy="1312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Volume Rendering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18970" y="1534160"/>
            <a:ext cx="8172450" cy="268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5125" y="4140200"/>
            <a:ext cx="3412490" cy="151066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noAutofit/>
          </a:bodyPr>
          <a:lstStyle/>
          <a:p>
            <a:pPr lvl="0" algn="l"/>
            <a:r>
              <a:rPr lang="en-US" altLang="zh-CN" sz="2400" b="1"/>
              <a:t>σ</a:t>
            </a:r>
            <a:r>
              <a:rPr lang="zh-CN" altLang="en-US" sz="2400" b="1"/>
              <a:t>：体密度</a:t>
            </a:r>
            <a:endParaRPr lang="en-US" altLang="zh-CN" sz="2400" b="1"/>
          </a:p>
          <a:p>
            <a:pPr lvl="0" algn="l"/>
            <a:r>
              <a:rPr lang="en-US" altLang="zh-CN" sz="2400" b="1"/>
              <a:t>δ</a:t>
            </a:r>
            <a:r>
              <a:rPr lang="zh-CN" altLang="en-US" sz="2400" b="1"/>
              <a:t>：采样点间距离</a:t>
            </a:r>
          </a:p>
          <a:p>
            <a:pPr lvl="0" algn="l"/>
            <a:r>
              <a:rPr lang="en-US" altLang="zh-CN" sz="2400" b="1"/>
              <a:t>c</a:t>
            </a:r>
            <a:r>
              <a:rPr lang="zh-CN" altLang="en-US" sz="2400" b="1"/>
              <a:t>：采样点颜色</a:t>
            </a:r>
          </a:p>
          <a:p>
            <a:pPr lvl="0" algn="l"/>
            <a:r>
              <a:rPr lang="en-US" altLang="zh-CN" sz="2400" b="1"/>
              <a:t>T:   </a:t>
            </a:r>
            <a:r>
              <a:rPr lang="zh-CN" altLang="en-US" sz="2400" b="1"/>
              <a:t>透射率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6125" y="5666740"/>
            <a:ext cx="6200775" cy="11715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19975" y="1569085"/>
            <a:ext cx="1518285" cy="249301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上下箭头 8"/>
          <p:cNvSpPr/>
          <p:nvPr/>
        </p:nvSpPr>
        <p:spPr>
          <a:xfrm>
            <a:off x="8049260" y="4199890"/>
            <a:ext cx="276225" cy="1466850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41605" y="5870575"/>
          <a:ext cx="5100320" cy="76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374265" imgH="355600" progId="Equation.KSEE3">
                  <p:embed/>
                </p:oleObj>
              </mc:Choice>
              <mc:Fallback>
                <p:oleObj r:id="rId9" imgW="2374265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605" y="5870575"/>
                        <a:ext cx="5100320" cy="76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5169535" y="6276340"/>
            <a:ext cx="724535" cy="5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69535" y="5798185"/>
            <a:ext cx="869315" cy="298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离散化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7" grpId="0" animBg="1"/>
      <p:bldP spid="7" grpId="1" animBg="1"/>
      <p:bldP spid="9" grpId="0" bldLvl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Task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内容占位符 4" descr="target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8330" y="1532255"/>
            <a:ext cx="5440680" cy="4375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2680" y="2830195"/>
            <a:ext cx="3286125" cy="222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b="1"/>
              <a:t>已知：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/>
              <a:t>发射器（</a:t>
            </a:r>
            <a:r>
              <a:rPr lang="en-US" altLang="zh-CN"/>
              <a:t>TX</a:t>
            </a:r>
            <a:r>
              <a:rPr lang="zh-CN" altLang="en-US"/>
              <a:t>）位置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/>
              <a:t>接收器（</a:t>
            </a:r>
            <a:r>
              <a:rPr lang="en-US" altLang="zh-CN"/>
              <a:t>RX</a:t>
            </a:r>
            <a:r>
              <a:rPr lang="zh-CN" altLang="en-US"/>
              <a:t>）位置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/>
              <a:t>室内环境纵深</a:t>
            </a:r>
          </a:p>
          <a:p>
            <a:pPr indent="457200" algn="l">
              <a:lnSpc>
                <a:spcPct val="110000"/>
              </a:lnSpc>
            </a:pPr>
            <a:endParaRPr lang="zh-CN" altLang="en-US"/>
          </a:p>
          <a:p>
            <a:pPr indent="0" algn="l">
              <a:lnSpc>
                <a:spcPct val="110000"/>
              </a:lnSpc>
            </a:pPr>
            <a:r>
              <a:rPr lang="zh-CN" altLang="en-US" b="1"/>
              <a:t>目标：</a:t>
            </a:r>
          </a:p>
          <a:p>
            <a:pPr indent="457200" algn="l">
              <a:lnSpc>
                <a:spcPct val="110000"/>
              </a:lnSpc>
            </a:pPr>
            <a:r>
              <a:rPr lang="zh-CN" altLang="en-US"/>
              <a:t>对室内信道进行建模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8970" y="1534160"/>
            <a:ext cx="8172450" cy="268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5505" y="4440555"/>
            <a:ext cx="11165840" cy="225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b="1"/>
              <a:t>神经辐射场场景表示和可微分渲染过程概述</a:t>
            </a:r>
          </a:p>
          <a:p>
            <a:pPr algn="ctr">
              <a:lnSpc>
                <a:spcPct val="110000"/>
              </a:lnSpc>
            </a:pPr>
            <a:endParaRPr lang="zh-CN" altLang="en-US" sz="2400" b="1"/>
          </a:p>
          <a:p>
            <a:pPr>
              <a:lnSpc>
                <a:spcPct val="110000"/>
              </a:lnSpc>
            </a:pPr>
            <a:r>
              <a:rPr lang="zh-CN" altLang="en-US" sz="2400" b="1">
                <a:sym typeface="+mn-ea"/>
              </a:rPr>
              <a:t>（a）</a:t>
            </a:r>
            <a:r>
              <a:rPr lang="zh-CN" altLang="en-US" sz="2400" b="1"/>
              <a:t>通过沿着相机射线</a:t>
            </a:r>
            <a:r>
              <a:rPr lang="zh-CN" altLang="en-US" sz="2400" b="1">
                <a:solidFill>
                  <a:schemeClr val="accent2"/>
                </a:solidFill>
              </a:rPr>
              <a:t>采样5D坐标</a:t>
            </a:r>
            <a:r>
              <a:rPr lang="zh-CN" altLang="en-US" sz="2400" b="1"/>
              <a:t>（位置和观察方向）；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（b）</a:t>
            </a:r>
            <a:r>
              <a:rPr lang="zh-CN" altLang="en-US" sz="2000"/>
              <a:t>将这些位置输入MLP以生成颜色（</a:t>
            </a:r>
            <a:r>
              <a:rPr lang="en-US" altLang="zh-CN" sz="2000"/>
              <a:t>RGB</a:t>
            </a:r>
            <a:r>
              <a:rPr lang="zh-CN" altLang="en-US" sz="2000"/>
              <a:t>）和体密度（</a:t>
            </a:r>
            <a:r>
              <a:rPr lang="en-US" altLang="zh-CN" sz="2000"/>
              <a:t>σ</a:t>
            </a:r>
            <a:r>
              <a:rPr lang="zh-CN" altLang="en-US" sz="2000"/>
              <a:t>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（c）</a:t>
            </a:r>
            <a:r>
              <a:rPr lang="zh-CN" altLang="en-US" sz="2000"/>
              <a:t>并使用体渲染（</a:t>
            </a:r>
            <a:r>
              <a:rPr lang="en-US" altLang="zh-CN" sz="2000"/>
              <a:t>Volume Rendering</a:t>
            </a:r>
            <a:r>
              <a:rPr lang="zh-CN" altLang="en-US" sz="2000"/>
              <a:t>）将这些值合成一幅</a:t>
            </a:r>
            <a:r>
              <a:rPr lang="en-US" altLang="zh-CN" sz="2000"/>
              <a:t>2D</a:t>
            </a:r>
            <a:r>
              <a:rPr lang="zh-CN" altLang="en-US" sz="2000"/>
              <a:t>图像；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（d）</a:t>
            </a:r>
            <a:r>
              <a:rPr lang="zh-CN" altLang="en-US" sz="2000"/>
              <a:t>这个渲染函数是可微分的，可以通过最小化合成图像与实际观察图像之间的误差进行优化</a:t>
            </a:r>
            <a:r>
              <a:rPr lang="zh-CN" altLang="en-US"/>
              <a:t>。</a:t>
            </a:r>
          </a:p>
        </p:txBody>
      </p:sp>
      <p:cxnSp>
        <p:nvCxnSpPr>
          <p:cNvPr id="7" name="曲线连接符 6"/>
          <p:cNvCxnSpPr/>
          <p:nvPr/>
        </p:nvCxnSpPr>
        <p:spPr>
          <a:xfrm rot="16200000">
            <a:off x="1196975" y="2383155"/>
            <a:ext cx="2725420" cy="2724785"/>
          </a:xfrm>
          <a:prstGeom prst="curvedConnector3">
            <a:avLst>
              <a:gd name="adj1" fmla="val 4998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8970" y="1534160"/>
            <a:ext cx="8172450" cy="268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5505" y="4440555"/>
            <a:ext cx="11165840" cy="21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b="1"/>
              <a:t>神经辐射场场景表示和可微分渲染过程概述</a:t>
            </a:r>
          </a:p>
          <a:p>
            <a:pPr algn="ctr">
              <a:lnSpc>
                <a:spcPct val="110000"/>
              </a:lnSpc>
            </a:pPr>
            <a:endParaRPr lang="zh-CN" altLang="en-US" sz="2000" b="1"/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（a）</a:t>
            </a:r>
            <a:r>
              <a:rPr lang="zh-CN" altLang="en-US" sz="2000"/>
              <a:t>通过沿着相机射线</a:t>
            </a:r>
            <a:r>
              <a:rPr lang="zh-CN" altLang="en-US" sz="2000">
                <a:solidFill>
                  <a:schemeClr val="tx1"/>
                </a:solidFill>
              </a:rPr>
              <a:t>采样5D坐标</a:t>
            </a:r>
            <a:r>
              <a:rPr lang="zh-CN" altLang="en-US" sz="2000"/>
              <a:t>（位置和观察方向）；</a:t>
            </a:r>
          </a:p>
          <a:p>
            <a:pPr>
              <a:lnSpc>
                <a:spcPct val="110000"/>
              </a:lnSpc>
            </a:pPr>
            <a:r>
              <a:rPr lang="zh-CN" altLang="en-US" sz="2400" b="1">
                <a:sym typeface="+mn-ea"/>
              </a:rPr>
              <a:t>（b）</a:t>
            </a:r>
            <a:r>
              <a:rPr lang="zh-CN" altLang="en-US" sz="2400" b="1"/>
              <a:t>将这些位置</a:t>
            </a:r>
            <a:r>
              <a:rPr lang="zh-CN" altLang="en-US" sz="2400" b="1">
                <a:solidFill>
                  <a:schemeClr val="accent2"/>
                </a:solidFill>
              </a:rPr>
              <a:t>输入MLP</a:t>
            </a:r>
            <a:r>
              <a:rPr lang="zh-CN" altLang="en-US" sz="2400" b="1"/>
              <a:t>以生成颜色（</a:t>
            </a:r>
            <a:r>
              <a:rPr lang="en-US" altLang="zh-CN" sz="2400" b="1"/>
              <a:t>RGB</a:t>
            </a:r>
            <a:r>
              <a:rPr lang="zh-CN" altLang="en-US" sz="2400" b="1"/>
              <a:t>）和体密度（</a:t>
            </a:r>
            <a:r>
              <a:rPr lang="en-US" altLang="zh-CN" sz="2400" b="1"/>
              <a:t>σ</a:t>
            </a:r>
            <a:r>
              <a:rPr lang="zh-CN" altLang="en-US" sz="2400" b="1"/>
              <a:t>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（c）</a:t>
            </a:r>
            <a:r>
              <a:rPr lang="zh-CN" altLang="en-US" sz="2000"/>
              <a:t>并使用体渲染（</a:t>
            </a:r>
            <a:r>
              <a:rPr lang="en-US" altLang="zh-CN" sz="2000"/>
              <a:t>Volume Rendering</a:t>
            </a:r>
            <a:r>
              <a:rPr lang="zh-CN" altLang="en-US" sz="2000"/>
              <a:t>）将这些值合成一幅</a:t>
            </a:r>
            <a:r>
              <a:rPr lang="en-US" altLang="zh-CN" sz="2000"/>
              <a:t>2D</a:t>
            </a:r>
            <a:r>
              <a:rPr lang="zh-CN" altLang="en-US" sz="2000"/>
              <a:t>图像；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（d）</a:t>
            </a:r>
            <a:r>
              <a:rPr lang="zh-CN" altLang="en-US" sz="2000"/>
              <a:t>这个渲染函数是可微分的，可以通过最小化合成图像与实际观察图像之间的误差进行优化</a:t>
            </a:r>
            <a:r>
              <a:rPr lang="zh-CN" altLang="en-US"/>
              <a:t>。</a:t>
            </a:r>
          </a:p>
        </p:txBody>
      </p:sp>
      <p:cxnSp>
        <p:nvCxnSpPr>
          <p:cNvPr id="7" name="曲线连接符 6"/>
          <p:cNvCxnSpPr/>
          <p:nvPr/>
        </p:nvCxnSpPr>
        <p:spPr>
          <a:xfrm flipV="1">
            <a:off x="1409065" y="2570480"/>
            <a:ext cx="3547110" cy="2983865"/>
          </a:xfrm>
          <a:prstGeom prst="curvedConnector3">
            <a:avLst>
              <a:gd name="adj1" fmla="val 5001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09905" y="4440555"/>
            <a:ext cx="11165840" cy="21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b="1"/>
              <a:t>神经辐射场场景表示和可微分渲染过程概述</a:t>
            </a:r>
          </a:p>
          <a:p>
            <a:pPr algn="ctr">
              <a:lnSpc>
                <a:spcPct val="110000"/>
              </a:lnSpc>
            </a:pPr>
            <a:endParaRPr lang="zh-CN" altLang="en-US" sz="2000" b="1"/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（a）</a:t>
            </a:r>
            <a:r>
              <a:rPr lang="zh-CN" altLang="en-US" sz="2000"/>
              <a:t>通过沿着相机射线</a:t>
            </a:r>
            <a:r>
              <a:rPr lang="zh-CN" altLang="en-US" sz="2000">
                <a:solidFill>
                  <a:schemeClr val="tx1"/>
                </a:solidFill>
              </a:rPr>
              <a:t>采样5D坐标</a:t>
            </a:r>
            <a:r>
              <a:rPr lang="zh-CN" altLang="en-US" sz="2000"/>
              <a:t>（位置和观察方向）；</a:t>
            </a:r>
          </a:p>
          <a:p>
            <a:pPr>
              <a:lnSpc>
                <a:spcPct val="110000"/>
              </a:lnSpc>
            </a:pPr>
            <a:r>
              <a:rPr lang="zh-CN" altLang="en-US" sz="2400" b="1">
                <a:sym typeface="+mn-ea"/>
              </a:rPr>
              <a:t>（b）</a:t>
            </a:r>
            <a:r>
              <a:rPr lang="zh-CN" altLang="en-US" sz="2400" b="1"/>
              <a:t>将这些位置</a:t>
            </a:r>
            <a:r>
              <a:rPr lang="zh-CN" altLang="en-US" sz="2400" b="1">
                <a:solidFill>
                  <a:schemeClr val="accent2"/>
                </a:solidFill>
              </a:rPr>
              <a:t>输入MLP</a:t>
            </a:r>
            <a:r>
              <a:rPr lang="zh-CN" altLang="en-US" sz="2400" b="1"/>
              <a:t>以生成颜色（</a:t>
            </a:r>
            <a:r>
              <a:rPr lang="en-US" altLang="zh-CN" sz="2400" b="1"/>
              <a:t>RGB</a:t>
            </a:r>
            <a:r>
              <a:rPr lang="zh-CN" altLang="en-US" sz="2400" b="1"/>
              <a:t>）和体密度（</a:t>
            </a:r>
            <a:r>
              <a:rPr lang="en-US" altLang="zh-CN" sz="2400" b="1"/>
              <a:t>σ</a:t>
            </a:r>
            <a:r>
              <a:rPr lang="zh-CN" altLang="en-US" sz="2400" b="1"/>
              <a:t>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（c）</a:t>
            </a:r>
            <a:r>
              <a:rPr lang="zh-CN" altLang="en-US" sz="2000"/>
              <a:t>并使用体渲染（</a:t>
            </a:r>
            <a:r>
              <a:rPr lang="en-US" altLang="zh-CN" sz="2000"/>
              <a:t>Volume Rendering</a:t>
            </a:r>
            <a:r>
              <a:rPr lang="zh-CN" altLang="en-US" sz="2000"/>
              <a:t>）将这些值合成一幅</a:t>
            </a:r>
            <a:r>
              <a:rPr lang="en-US" altLang="zh-CN" sz="2000"/>
              <a:t>2D</a:t>
            </a:r>
            <a:r>
              <a:rPr lang="zh-CN" altLang="en-US" sz="2000"/>
              <a:t>图像；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（d）</a:t>
            </a:r>
            <a:r>
              <a:rPr lang="zh-CN" altLang="en-US" sz="2000"/>
              <a:t>这个渲染函数是可微分的，可以通过最小化合成图像与实际观察图像之间的误差进行优化</a:t>
            </a:r>
            <a:r>
              <a:rPr lang="zh-CN" altLang="en-US"/>
              <a:t>。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02865" y="1598295"/>
            <a:ext cx="6812280" cy="2667635"/>
          </a:xfrm>
          <a:prstGeom prst="rect">
            <a:avLst/>
          </a:prstGeom>
        </p:spPr>
      </p:pic>
      <p:cxnSp>
        <p:nvCxnSpPr>
          <p:cNvPr id="7" name="曲线连接符 6"/>
          <p:cNvCxnSpPr>
            <a:endCxn id="8" idx="1"/>
          </p:cNvCxnSpPr>
          <p:nvPr/>
        </p:nvCxnSpPr>
        <p:spPr>
          <a:xfrm rot="16200000">
            <a:off x="382905" y="3521075"/>
            <a:ext cx="2808605" cy="163068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8970" y="1534160"/>
            <a:ext cx="8172450" cy="268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5505" y="4440555"/>
            <a:ext cx="11165840" cy="21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b="1"/>
              <a:t>神经辐射场场景表示和可微分渲染过程概述</a:t>
            </a:r>
          </a:p>
          <a:p>
            <a:pPr algn="ctr">
              <a:lnSpc>
                <a:spcPct val="110000"/>
              </a:lnSpc>
            </a:pPr>
            <a:endParaRPr lang="zh-CN" altLang="en-US" sz="2000" b="1"/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（a）</a:t>
            </a:r>
            <a:r>
              <a:rPr lang="zh-CN" altLang="en-US" sz="2000"/>
              <a:t>通过沿着相机射线</a:t>
            </a:r>
            <a:r>
              <a:rPr lang="zh-CN" altLang="en-US" sz="2000">
                <a:solidFill>
                  <a:schemeClr val="tx1"/>
                </a:solidFill>
              </a:rPr>
              <a:t>采样5D坐标</a:t>
            </a:r>
            <a:r>
              <a:rPr lang="zh-CN" altLang="en-US" sz="2000"/>
              <a:t>（位置和观察方向）；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（b）</a:t>
            </a:r>
            <a:r>
              <a:rPr lang="zh-CN" altLang="en-US" sz="2000"/>
              <a:t>将这些位置输入MLP以生成颜色（</a:t>
            </a:r>
            <a:r>
              <a:rPr lang="en-US" altLang="zh-CN" sz="2000"/>
              <a:t>RGB</a:t>
            </a:r>
            <a:r>
              <a:rPr lang="zh-CN" altLang="en-US" sz="2000"/>
              <a:t>）和体密度（</a:t>
            </a:r>
            <a:r>
              <a:rPr lang="en-US" altLang="zh-CN" sz="2000"/>
              <a:t>σ</a:t>
            </a:r>
            <a:r>
              <a:rPr lang="zh-CN" altLang="en-US" sz="2000"/>
              <a:t>）；</a:t>
            </a:r>
          </a:p>
          <a:p>
            <a:pPr>
              <a:lnSpc>
                <a:spcPct val="110000"/>
              </a:lnSpc>
            </a:pPr>
            <a:r>
              <a:rPr lang="zh-CN" altLang="en-US" sz="2400" b="1">
                <a:sym typeface="+mn-ea"/>
              </a:rPr>
              <a:t>（c）</a:t>
            </a:r>
            <a:r>
              <a:rPr lang="zh-CN" altLang="en-US" sz="2400" b="1"/>
              <a:t>并使用</a:t>
            </a:r>
            <a:r>
              <a:rPr lang="zh-CN" altLang="en-US" sz="2400" b="1">
                <a:solidFill>
                  <a:schemeClr val="accent3"/>
                </a:solidFill>
              </a:rPr>
              <a:t>体渲染（</a:t>
            </a:r>
            <a:r>
              <a:rPr lang="en-US" altLang="zh-CN" sz="2400" b="1">
                <a:solidFill>
                  <a:schemeClr val="accent3"/>
                </a:solidFill>
              </a:rPr>
              <a:t>Volume Rendering</a:t>
            </a:r>
            <a:r>
              <a:rPr lang="zh-CN" altLang="en-US" sz="2400" b="1">
                <a:solidFill>
                  <a:schemeClr val="accent3"/>
                </a:solidFill>
              </a:rPr>
              <a:t>）</a:t>
            </a:r>
            <a:r>
              <a:rPr lang="zh-CN" altLang="en-US" sz="2400" b="1"/>
              <a:t>将这些值合成一幅</a:t>
            </a:r>
            <a:r>
              <a:rPr lang="en-US" altLang="zh-CN" sz="2400" b="1"/>
              <a:t>2D</a:t>
            </a:r>
            <a:r>
              <a:rPr lang="zh-CN" altLang="en-US" sz="2400" b="1"/>
              <a:t>图像；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（d）</a:t>
            </a:r>
            <a:r>
              <a:rPr lang="zh-CN" altLang="en-US" sz="2000"/>
              <a:t>这个渲染函数是可微分的，可以通过最小化合成图像与实际观察图像之间的误差进行优化</a:t>
            </a:r>
            <a:r>
              <a:rPr lang="zh-CN" altLang="en-US"/>
              <a:t>。</a:t>
            </a:r>
          </a:p>
        </p:txBody>
      </p:sp>
      <p:cxnSp>
        <p:nvCxnSpPr>
          <p:cNvPr id="7" name="曲线连接符 6"/>
          <p:cNvCxnSpPr/>
          <p:nvPr/>
        </p:nvCxnSpPr>
        <p:spPr>
          <a:xfrm flipV="1">
            <a:off x="1503045" y="1959610"/>
            <a:ext cx="6224905" cy="3993515"/>
          </a:xfrm>
          <a:prstGeom prst="curvedConnector3">
            <a:avLst>
              <a:gd name="adj1" fmla="val 5000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8970" y="1534160"/>
            <a:ext cx="8172450" cy="268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5505" y="4440555"/>
            <a:ext cx="11165840" cy="21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b="1"/>
              <a:t>神经辐射场场景表示和可微分渲染过程概述</a:t>
            </a:r>
          </a:p>
          <a:p>
            <a:pPr algn="ctr">
              <a:lnSpc>
                <a:spcPct val="110000"/>
              </a:lnSpc>
            </a:pPr>
            <a:endParaRPr lang="zh-CN" altLang="en-US" sz="2000" b="1"/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（a）</a:t>
            </a:r>
            <a:r>
              <a:rPr lang="zh-CN" altLang="en-US" sz="2000"/>
              <a:t>通过沿着相机射线</a:t>
            </a:r>
            <a:r>
              <a:rPr lang="zh-CN" altLang="en-US" sz="2000">
                <a:solidFill>
                  <a:schemeClr val="tx1"/>
                </a:solidFill>
              </a:rPr>
              <a:t>采样5D坐标</a:t>
            </a:r>
            <a:r>
              <a:rPr lang="zh-CN" altLang="en-US" sz="2000"/>
              <a:t>（位置和观察方向）；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（b）</a:t>
            </a:r>
            <a:r>
              <a:rPr lang="zh-CN" altLang="en-US" sz="2000"/>
              <a:t>将这些位置输入MLP以生成颜色（</a:t>
            </a:r>
            <a:r>
              <a:rPr lang="en-US" altLang="zh-CN" sz="2000"/>
              <a:t>RGB</a:t>
            </a:r>
            <a:r>
              <a:rPr lang="zh-CN" altLang="en-US" sz="2000"/>
              <a:t>）和体密度（</a:t>
            </a:r>
            <a:r>
              <a:rPr lang="en-US" altLang="zh-CN" sz="2000"/>
              <a:t>σ</a:t>
            </a:r>
            <a:r>
              <a:rPr lang="zh-CN" altLang="en-US" sz="2000"/>
              <a:t>）；</a:t>
            </a:r>
          </a:p>
          <a:p>
            <a:pPr>
              <a:lnSpc>
                <a:spcPct val="110000"/>
              </a:lnSpc>
            </a:pPr>
            <a:r>
              <a:rPr lang="zh-CN" altLang="en-US" sz="2000">
                <a:sym typeface="+mn-ea"/>
              </a:rPr>
              <a:t>（c）</a:t>
            </a:r>
            <a:r>
              <a:rPr lang="zh-CN" altLang="en-US" sz="2000"/>
              <a:t>并使用体渲染（</a:t>
            </a:r>
            <a:r>
              <a:rPr lang="en-US" altLang="zh-CN" sz="2000"/>
              <a:t>Volume Rendering</a:t>
            </a:r>
            <a:r>
              <a:rPr lang="zh-CN" altLang="en-US" sz="2000"/>
              <a:t>）将这些值合成一幅</a:t>
            </a:r>
            <a:r>
              <a:rPr lang="en-US" altLang="zh-CN" sz="2000"/>
              <a:t>2D</a:t>
            </a:r>
            <a:r>
              <a:rPr lang="zh-CN" altLang="en-US" sz="2000"/>
              <a:t>图像；</a:t>
            </a:r>
          </a:p>
          <a:p>
            <a:pPr>
              <a:lnSpc>
                <a:spcPct val="110000"/>
              </a:lnSpc>
            </a:pPr>
            <a:r>
              <a:rPr lang="zh-CN" altLang="en-US" sz="2400" b="1">
                <a:sym typeface="+mn-ea"/>
              </a:rPr>
              <a:t>（d）</a:t>
            </a:r>
            <a:r>
              <a:rPr lang="zh-CN" altLang="en-US" sz="2400" b="1"/>
              <a:t>通过最小化</a:t>
            </a:r>
            <a:r>
              <a:rPr lang="zh-CN" altLang="en-US" sz="2400" b="1">
                <a:solidFill>
                  <a:schemeClr val="accent3"/>
                </a:solidFill>
              </a:rPr>
              <a:t>合成图像与实际图像</a:t>
            </a:r>
            <a:r>
              <a:rPr lang="zh-CN" altLang="en-US" sz="2400" b="1"/>
              <a:t>之间的</a:t>
            </a:r>
            <a:r>
              <a:rPr lang="en-US" altLang="zh-CN" sz="2400" b="1"/>
              <a:t>L2 loss</a:t>
            </a:r>
            <a:r>
              <a:rPr lang="zh-CN" altLang="en-US" sz="2400" b="1"/>
              <a:t>进行优化</a:t>
            </a:r>
            <a:r>
              <a:rPr lang="zh-CN" altLang="en-US" sz="2000" b="1"/>
              <a:t>。</a:t>
            </a:r>
          </a:p>
        </p:txBody>
      </p:sp>
      <p:cxnSp>
        <p:nvCxnSpPr>
          <p:cNvPr id="7" name="曲线连接符 6"/>
          <p:cNvCxnSpPr/>
          <p:nvPr/>
        </p:nvCxnSpPr>
        <p:spPr>
          <a:xfrm flipV="1">
            <a:off x="1268095" y="2218055"/>
            <a:ext cx="7470140" cy="3970020"/>
          </a:xfrm>
          <a:prstGeom prst="curvedConnector3">
            <a:avLst>
              <a:gd name="adj1" fmla="val 5000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48155" y="1573530"/>
            <a:ext cx="869569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NeRF2: Neural Radio-Frequency Radiance Fields</a:t>
            </a:r>
          </a:p>
          <a:p>
            <a:pPr algn="ctr"/>
            <a:r>
              <a:rPr lang="zh-CN" altLang="en-US" b="1"/>
              <a:t>MobiCom 2023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60195" y="3128645"/>
            <a:ext cx="90665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/>
              <a:t>提出</a:t>
            </a:r>
            <a:r>
              <a:rPr lang="en-US" altLang="zh-CN" sz="2000"/>
              <a:t>NeRF2</a:t>
            </a:r>
            <a:r>
              <a:rPr lang="zh-CN" altLang="en-US" sz="2000"/>
              <a:t>，将</a:t>
            </a:r>
            <a:r>
              <a:rPr lang="en-US" altLang="zh-CN" sz="2000">
                <a:solidFill>
                  <a:schemeClr val="accent2"/>
                </a:solidFill>
              </a:rPr>
              <a:t>NeRF</a:t>
            </a:r>
            <a:r>
              <a:rPr lang="zh-CN" altLang="en-US" sz="2000">
                <a:solidFill>
                  <a:schemeClr val="accent2"/>
                </a:solidFill>
              </a:rPr>
              <a:t>扩展到射频领域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/>
              <a:t>NeRF2</a:t>
            </a:r>
            <a:r>
              <a:rPr lang="zh-CN" altLang="en-US" sz="2000">
                <a:solidFill>
                  <a:schemeClr val="accent2"/>
                </a:solidFill>
              </a:rPr>
              <a:t>结合物理模型和统计模型</a:t>
            </a:r>
            <a:r>
              <a:rPr lang="zh-CN" altLang="en-US" sz="2000"/>
              <a:t>描述场景，可以在预测</a:t>
            </a:r>
            <a:r>
              <a:rPr lang="zh-CN" altLang="en-US" sz="2000">
                <a:solidFill>
                  <a:schemeClr val="accent2"/>
                </a:solidFill>
              </a:rPr>
              <a:t>任意位置接收的信号。</a:t>
            </a:r>
            <a:endParaRPr lang="zh-CN" altLang="en-US" sz="2000"/>
          </a:p>
          <a:p>
            <a:pPr marL="342900" indent="-342900">
              <a:buFont typeface="+mj-lt"/>
              <a:buAutoNum type="arabicPeriod"/>
            </a:pPr>
            <a:endParaRPr lang="zh-CN" altLang="en-US" sz="200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/>
              <a:t>提出</a:t>
            </a:r>
            <a:r>
              <a:rPr lang="en-US" altLang="zh-CN" sz="2000">
                <a:solidFill>
                  <a:schemeClr val="accent2"/>
                </a:solidFill>
              </a:rPr>
              <a:t>Turbo Learning</a:t>
            </a:r>
            <a:r>
              <a:rPr lang="zh-CN" altLang="en-US" sz="2000"/>
              <a:t>，使用</a:t>
            </a:r>
            <a:r>
              <a:rPr lang="en-US" altLang="zh-CN" sz="2000"/>
              <a:t>NeRF2</a:t>
            </a:r>
            <a:r>
              <a:rPr lang="zh-CN" altLang="en-US" sz="2000">
                <a:solidFill>
                  <a:schemeClr val="accent2"/>
                </a:solidFill>
              </a:rPr>
              <a:t>生成合成数据集增强下游任务模型</a:t>
            </a:r>
            <a:r>
              <a:rPr lang="zh-CN" altLang="en-US" sz="2000"/>
              <a:t>性能</a:t>
            </a:r>
          </a:p>
          <a:p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NeRF2</a:t>
            </a:r>
            <a:r>
              <a:rPr lang="zh-CN" altLang="en-US"/>
              <a:t>：</a:t>
            </a:r>
            <a:r>
              <a:rPr lang="en-US" altLang="zh-CN"/>
              <a:t>Model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5562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2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7960" y="1550670"/>
            <a:ext cx="923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信号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S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从信号源（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TX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）到接收端（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RX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）的传播过程可表示如下，</a:t>
            </a:r>
            <a:endParaRPr lang="zh-CN" altLang="en-US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008630" y="2074545"/>
          <a:ext cx="5209540" cy="647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943100" imgH="241300" progId="Equation.KSEE3">
                  <p:embed/>
                </p:oleObj>
              </mc:Choice>
              <mc:Fallback>
                <p:oleObj r:id="rId7" imgW="19431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8630" y="2074545"/>
                        <a:ext cx="5209540" cy="647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87960" y="2806700"/>
            <a:ext cx="999617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R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为接收到的信号，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H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为信道衰减，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a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和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θ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分别为幅值衰减和相位变化。</a:t>
            </a:r>
          </a:p>
          <a:p>
            <a:endParaRPr lang="zh-CN" altLang="en-US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40200" y="4090670"/>
          <a:ext cx="2946400" cy="55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155700" imgH="215900" progId="Equation.KSEE3">
                  <p:embed/>
                </p:oleObj>
              </mc:Choice>
              <mc:Fallback>
                <p:oleObj r:id="rId9" imgW="11557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200" y="4090670"/>
                        <a:ext cx="2946400" cy="550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7960" y="4779645"/>
            <a:ext cx="923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因此，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RX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处从方向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ω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接收到的信号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R(ω)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为，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95320" y="5257800"/>
          <a:ext cx="4836795" cy="69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298700" imgH="330200" progId="Equation.KSEE3">
                  <p:embed/>
                </p:oleObj>
              </mc:Choice>
              <mc:Fallback>
                <p:oleObj r:id="rId11" imgW="2298700" imgH="330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95320" y="5257800"/>
                        <a:ext cx="4836795" cy="69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87960" y="6023610"/>
            <a:ext cx="9234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S(P(r,ω), -ω)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为从位置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  <a:sym typeface="+mn-ea"/>
              </a:rPr>
              <a:t>P(r,ω)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向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  <a:sym typeface="+mn-ea"/>
              </a:rPr>
              <a:t>RX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方向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(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即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 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  <a:sym typeface="+mn-ea"/>
              </a:rPr>
              <a:t>-ω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 )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发射的信号。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7960" y="3523615"/>
            <a:ext cx="999617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定义从位置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  <a:sym typeface="+mn-ea"/>
              </a:rPr>
              <a:t>RX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延方向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  <a:sym typeface="+mn-ea"/>
              </a:rPr>
              <a:t> ω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射出的射线上一点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  <a:sym typeface="+mn-ea"/>
              </a:rPr>
              <a:t>P(r, ω)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为，</a:t>
            </a:r>
            <a:endParaRPr lang="zh-CN" altLang="en-US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0109200" y="3573145"/>
            <a:ext cx="1151890" cy="1141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261090" y="3204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en-US" altLang="zh-CN"/>
              <a:t>X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17200" y="3171825"/>
            <a:ext cx="421005" cy="401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725025" y="4693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TX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187430" y="271907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R(ω)</a:t>
            </a:r>
          </a:p>
        </p:txBody>
      </p:sp>
      <p:sp>
        <p:nvSpPr>
          <p:cNvPr id="17" name="椭圆 16"/>
          <p:cNvSpPr/>
          <p:nvPr/>
        </p:nvSpPr>
        <p:spPr>
          <a:xfrm>
            <a:off x="11186160" y="3143250"/>
            <a:ext cx="513715" cy="5035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70415" y="4641215"/>
            <a:ext cx="513715" cy="5035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550400" y="516763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黑体" panose="02010609060101010101" pitchFamily="49" charset="-122"/>
                <a:ea typeface="黑体" panose="02010609060101010101" pitchFamily="49" charset="-122"/>
              </a:rPr>
              <a:t>S(P(D,ω),-ω)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0805160" y="3462655"/>
            <a:ext cx="233045" cy="27114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0779125" y="428053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D</a:t>
            </a:r>
          </a:p>
        </p:txBody>
      </p:sp>
      <p:cxnSp>
        <p:nvCxnSpPr>
          <p:cNvPr id="23" name="直接箭头连接符 22"/>
          <p:cNvCxnSpPr>
            <a:stCxn id="18" idx="5"/>
            <a:endCxn id="17" idx="5"/>
          </p:cNvCxnSpPr>
          <p:nvPr/>
        </p:nvCxnSpPr>
        <p:spPr>
          <a:xfrm flipV="1">
            <a:off x="10109200" y="3573145"/>
            <a:ext cx="1515745" cy="1497965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headEnd type="oval"/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/>
        </p:nvGrpSpPr>
        <p:grpSpPr>
          <a:xfrm>
            <a:off x="10184201" y="4388612"/>
            <a:ext cx="278765" cy="198646"/>
            <a:chOff x="11626" y="6227"/>
            <a:chExt cx="821" cy="594"/>
          </a:xfrm>
        </p:grpSpPr>
        <p:sp>
          <p:nvSpPr>
            <p:cNvPr id="25" name="椭圆 24"/>
            <p:cNvSpPr/>
            <p:nvPr/>
          </p:nvSpPr>
          <p:spPr>
            <a:xfrm>
              <a:off x="11738" y="6257"/>
              <a:ext cx="583" cy="5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626" y="6227"/>
              <a:ext cx="821" cy="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>
                  <a:latin typeface="黑体" panose="02010609060101010101" pitchFamily="49" charset="-122"/>
                  <a:ea typeface="黑体" panose="02010609060101010101" pitchFamily="49" charset="-122"/>
                </a:rPr>
                <a:t>TX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421056" y="4175252"/>
            <a:ext cx="278765" cy="198646"/>
            <a:chOff x="11626" y="6227"/>
            <a:chExt cx="821" cy="594"/>
          </a:xfrm>
        </p:grpSpPr>
        <p:sp>
          <p:nvSpPr>
            <p:cNvPr id="33" name="椭圆 32"/>
            <p:cNvSpPr/>
            <p:nvPr/>
          </p:nvSpPr>
          <p:spPr>
            <a:xfrm>
              <a:off x="11738" y="6257"/>
              <a:ext cx="583" cy="5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626" y="6227"/>
              <a:ext cx="821" cy="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>
                  <a:latin typeface="黑体" panose="02010609060101010101" pitchFamily="49" charset="-122"/>
                  <a:ea typeface="黑体" panose="02010609060101010101" pitchFamily="49" charset="-122"/>
                </a:rPr>
                <a:t>TX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617906" y="3975862"/>
            <a:ext cx="278765" cy="198646"/>
            <a:chOff x="11626" y="6227"/>
            <a:chExt cx="821" cy="594"/>
          </a:xfrm>
        </p:grpSpPr>
        <p:sp>
          <p:nvSpPr>
            <p:cNvPr id="36" name="椭圆 35"/>
            <p:cNvSpPr/>
            <p:nvPr/>
          </p:nvSpPr>
          <p:spPr>
            <a:xfrm>
              <a:off x="11738" y="6257"/>
              <a:ext cx="583" cy="56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26" y="6227"/>
              <a:ext cx="821" cy="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>
                  <a:latin typeface="黑体" panose="02010609060101010101" pitchFamily="49" charset="-122"/>
                  <a:ea typeface="黑体" panose="02010609060101010101" pitchFamily="49" charset="-122"/>
                </a:rPr>
                <a:t>TX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  <p:bldP spid="24" grpId="0"/>
      <p:bldP spid="2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NeRF2</a:t>
            </a:r>
            <a:r>
              <a:rPr lang="zh-CN" altLang="en-US"/>
              <a:t>：</a:t>
            </a:r>
            <a:r>
              <a:rPr lang="en-US" altLang="zh-CN"/>
              <a:t>Model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97305" y="3898900"/>
            <a:ext cx="3862705" cy="2140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/>
              <a:t>将场景</a:t>
            </a:r>
            <a:r>
              <a:rPr lang="zh-CN" altLang="en-US" b="1">
                <a:solidFill>
                  <a:schemeClr val="accent2"/>
                </a:solidFill>
              </a:rPr>
              <a:t>离散化</a:t>
            </a:r>
            <a:r>
              <a:rPr lang="zh-CN" altLang="en-US" b="1"/>
              <a:t>为若干体素</a:t>
            </a:r>
          </a:p>
          <a:p>
            <a:pPr marL="342900" indent="-342900">
              <a:buFont typeface="+mj-lt"/>
              <a:buAutoNum type="arabicPeriod"/>
            </a:pPr>
            <a:endParaRPr lang="zh-CN" altLang="en-US" b="1"/>
          </a:p>
          <a:p>
            <a:pPr marL="342900" indent="-342900">
              <a:buFont typeface="+mj-lt"/>
              <a:buAutoNum type="arabicPeriod"/>
            </a:pPr>
            <a:r>
              <a:rPr lang="zh-CN" altLang="en-US" b="1"/>
              <a:t>将每个体素视为</a:t>
            </a:r>
            <a:r>
              <a:rPr lang="zh-CN" altLang="en-US" b="1">
                <a:solidFill>
                  <a:schemeClr val="accent2"/>
                </a:solidFill>
              </a:rPr>
              <a:t>发射源</a:t>
            </a:r>
            <a:r>
              <a:rPr lang="zh-CN" altLang="en-US" b="1"/>
              <a:t>，发射汇聚的信号</a:t>
            </a:r>
            <a:r>
              <a:rPr lang="zh-CN" altLang="en-US" b="1">
                <a:sym typeface="+mn-ea"/>
              </a:rPr>
              <a:t>（</a:t>
            </a:r>
            <a:r>
              <a:rPr lang="zh-CN" altLang="en-US" b="1">
                <a:solidFill>
                  <a:srgbClr val="00B0F0"/>
                </a:solidFill>
                <a:sym typeface="+mn-ea"/>
              </a:rPr>
              <a:t>类似于惠更斯原理</a:t>
            </a:r>
            <a:r>
              <a:rPr lang="zh-CN" altLang="en-US" b="1">
                <a:sym typeface="+mn-ea"/>
              </a:rPr>
              <a:t>）</a:t>
            </a:r>
            <a:endParaRPr lang="zh-CN" altLang="en-US" b="1"/>
          </a:p>
          <a:p>
            <a:pPr marL="342900" indent="-342900">
              <a:buFont typeface="+mj-lt"/>
              <a:buAutoNum type="arabicPeriod"/>
            </a:pPr>
            <a:endParaRPr lang="zh-CN" altLang="en-US" b="1"/>
          </a:p>
          <a:p>
            <a:pPr marL="342900" indent="-342900">
              <a:buFont typeface="+mj-lt"/>
              <a:buAutoNum type="arabicPeriod"/>
            </a:pPr>
            <a:r>
              <a:rPr lang="zh-CN" altLang="en-US" b="1"/>
              <a:t>射线上信号按</a:t>
            </a:r>
            <a:r>
              <a:rPr lang="en-US" altLang="zh-CN" b="1"/>
              <a:t>Friis</a:t>
            </a:r>
            <a:r>
              <a:rPr lang="zh-CN" altLang="en-US" b="1"/>
              <a:t>公式衰减传播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35725" y="3898265"/>
            <a:ext cx="488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4. </a:t>
            </a:r>
            <a:r>
              <a:rPr lang="zh-CN" altLang="en-US" b="1"/>
              <a:t>最终信号为射线上</a:t>
            </a:r>
            <a:r>
              <a:rPr lang="zh-CN" altLang="en-US" b="1">
                <a:solidFill>
                  <a:schemeClr val="accent2"/>
                </a:solidFill>
              </a:rPr>
              <a:t>所有体素发射信号的叠加</a:t>
            </a: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540183" y="4152265"/>
          <a:ext cx="4542790" cy="69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159000" imgH="330200" progId="Equation.KSEE3">
                  <p:embed/>
                </p:oleObj>
              </mc:Choice>
              <mc:Fallback>
                <p:oleObj r:id="rId6" imgW="2159000" imgH="330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0183" y="4152265"/>
                        <a:ext cx="4542790" cy="69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下箭头 2"/>
          <p:cNvSpPr/>
          <p:nvPr/>
        </p:nvSpPr>
        <p:spPr>
          <a:xfrm>
            <a:off x="8400415" y="4899660"/>
            <a:ext cx="447040" cy="85915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3185" y="1503680"/>
            <a:ext cx="9486265" cy="2204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40500" y="5777865"/>
            <a:ext cx="4374515" cy="9982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NeRF2</a:t>
            </a:r>
            <a:r>
              <a:rPr lang="zh-CN" altLang="en-US"/>
              <a:t>：</a:t>
            </a:r>
            <a:r>
              <a:rPr lang="en-US" altLang="zh-CN">
                <a:sym typeface="+mn-ea"/>
              </a:rPr>
              <a:t>Comparing with NeRF</a:t>
            </a:r>
            <a:endParaRPr lang="en-US" altLang="zh-CN"/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00455" y="1487170"/>
          <a:ext cx="405193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159000" imgH="330200" progId="Equation.KSEE3">
                  <p:embed/>
                </p:oleObj>
              </mc:Choice>
              <mc:Fallback>
                <p:oleObj r:id="rId11" imgW="2159000" imgH="3302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00455" y="1487170"/>
                        <a:ext cx="4051935" cy="619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下箭头 2"/>
          <p:cNvSpPr/>
          <p:nvPr/>
        </p:nvSpPr>
        <p:spPr>
          <a:xfrm>
            <a:off x="3046730" y="2196465"/>
            <a:ext cx="158750" cy="79375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820535" y="4496435"/>
            <a:ext cx="5113020" cy="200215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 flipH="1">
            <a:off x="3046730" y="4053205"/>
            <a:ext cx="177165" cy="60134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rcRect t="12739"/>
          <a:stretch>
            <a:fillRect/>
          </a:stretch>
        </p:blipFill>
        <p:spPr>
          <a:xfrm>
            <a:off x="815340" y="4700905"/>
            <a:ext cx="4944745" cy="1823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735445" y="2990215"/>
            <a:ext cx="5096510" cy="962660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 flipH="1">
            <a:off x="9195435" y="3952875"/>
            <a:ext cx="177165" cy="60134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右箭头 13"/>
          <p:cNvSpPr/>
          <p:nvPr/>
        </p:nvSpPr>
        <p:spPr>
          <a:xfrm>
            <a:off x="5673090" y="3467100"/>
            <a:ext cx="1035050" cy="103505"/>
          </a:xfrm>
          <a:prstGeom prst="leftRightArrow">
            <a:avLst/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右箭头 14"/>
          <p:cNvSpPr/>
          <p:nvPr/>
        </p:nvSpPr>
        <p:spPr>
          <a:xfrm>
            <a:off x="5673090" y="5561330"/>
            <a:ext cx="1035050" cy="103505"/>
          </a:xfrm>
          <a:prstGeom prst="leftRightArrow">
            <a:avLst/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268720" y="1415415"/>
            <a:ext cx="7620" cy="5123180"/>
          </a:xfrm>
          <a:prstGeom prst="line">
            <a:avLst/>
          </a:prstGeom>
          <a:ln w="34925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17490" y="142938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NeRF2     NeRF</a:t>
            </a: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8330" y="2221865"/>
            <a:ext cx="1809750" cy="688340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noAutofit/>
          </a:bodyPr>
          <a:lstStyle/>
          <a:p>
            <a:pPr lvl="0" algn="l"/>
            <a:r>
              <a:rPr lang="en-US" altLang="zh-CN"/>
              <a:t>σ</a:t>
            </a:r>
            <a:r>
              <a:rPr lang="zh-CN" altLang="en-US"/>
              <a:t>：体密度</a:t>
            </a:r>
            <a:endParaRPr lang="en-US" altLang="zh-CN"/>
          </a:p>
          <a:p>
            <a:pPr lvl="0" algn="l"/>
            <a:r>
              <a:rPr lang="en-US" altLang="zh-CN"/>
              <a:t>c</a:t>
            </a:r>
            <a:r>
              <a:rPr lang="zh-CN" altLang="en-US"/>
              <a:t>：采样点颜色</a:t>
            </a: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0292080" y="2221230"/>
            <a:ext cx="1899285" cy="68897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noAutofit/>
          </a:bodyPr>
          <a:lstStyle/>
          <a:p>
            <a:pPr lvl="0" algn="l"/>
            <a:r>
              <a:rPr lang="en-US" altLang="zh-CN"/>
              <a:t>δ</a:t>
            </a:r>
            <a:r>
              <a:rPr lang="zh-CN" altLang="en-US"/>
              <a:t>：局部衰减</a:t>
            </a:r>
            <a:endParaRPr lang="en-US" altLang="zh-CN"/>
          </a:p>
          <a:p>
            <a:pPr lvl="0" algn="l"/>
            <a:r>
              <a:rPr lang="en-US" altLang="zh-CN"/>
              <a:t>S</a:t>
            </a:r>
            <a:r>
              <a:rPr lang="zh-CN" altLang="en-US"/>
              <a:t>：信号强度</a:t>
            </a:r>
          </a:p>
        </p:txBody>
      </p:sp>
      <p:sp>
        <p:nvSpPr>
          <p:cNvPr id="18" name="右箭头 17"/>
          <p:cNvSpPr/>
          <p:nvPr>
            <p:custDataLst>
              <p:tags r:id="rId8"/>
            </p:custDataLst>
          </p:nvPr>
        </p:nvSpPr>
        <p:spPr>
          <a:xfrm>
            <a:off x="2417445" y="2429510"/>
            <a:ext cx="7874635" cy="261620"/>
          </a:xfrm>
          <a:prstGeom prst="rightArrow">
            <a:avLst/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48055" y="2957830"/>
            <a:ext cx="4374515" cy="9982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2" grpId="0" bldLvl="0" animBg="1"/>
      <p:bldP spid="1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NeRF2</a:t>
            </a:r>
            <a:r>
              <a:rPr lang="zh-CN" altLang="en-US"/>
              <a:t>：</a:t>
            </a:r>
            <a:r>
              <a:rPr lang="en-US" altLang="zh-CN"/>
              <a:t>Experiment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865" y="4884420"/>
            <a:ext cx="2959735" cy="1402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1010" y="1548765"/>
            <a:ext cx="4640580" cy="1191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/>
              <a:t>多天线训练</a:t>
            </a:r>
          </a:p>
          <a:p>
            <a:pPr indent="457200"/>
            <a:r>
              <a:rPr lang="zh-CN" altLang="en-US" b="1"/>
              <a:t>相控阵可区分信号方向</a:t>
            </a:r>
          </a:p>
          <a:p>
            <a:pPr indent="457200"/>
            <a:r>
              <a:rPr lang="zh-CN" altLang="en-US" b="1"/>
              <a:t>生成空间频谱（</a:t>
            </a:r>
            <a:r>
              <a:rPr lang="en-US" altLang="zh-CN" b="1">
                <a:solidFill>
                  <a:srgbClr val="FFC000"/>
                </a:solidFill>
                <a:sym typeface="+mn-ea"/>
              </a:rPr>
              <a:t>spacial spectrum</a:t>
            </a:r>
            <a:r>
              <a:rPr lang="zh-CN" altLang="en-US" b="1"/>
              <a:t>），表示每个方向的相对功率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rcRect r="14506"/>
          <a:stretch>
            <a:fillRect/>
          </a:stretch>
        </p:blipFill>
        <p:spPr>
          <a:xfrm>
            <a:off x="4975225" y="5194935"/>
            <a:ext cx="3907790" cy="1036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2160" y="3220085"/>
            <a:ext cx="3986530" cy="1426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>
                <a:latin typeface="+mn-ea"/>
                <a:cs typeface="+mn-ea"/>
              </a:rPr>
              <a:t>假设</a:t>
            </a:r>
            <a:r>
              <a:rPr lang="zh-CN" altLang="en-US" sz="1600" b="1">
                <a:solidFill>
                  <a:schemeClr val="accent3"/>
                </a:solidFill>
                <a:latin typeface="+mn-ea"/>
                <a:cs typeface="+mn-ea"/>
              </a:rPr>
              <a:t>天线阵列为K×K</a:t>
            </a:r>
            <a:r>
              <a:rPr lang="zh-CN" altLang="en-US" sz="1600" b="1">
                <a:latin typeface="+mn-ea"/>
                <a:cs typeface="+mn-ea"/>
              </a:rPr>
              <a:t> 。</a:t>
            </a:r>
          </a:p>
          <a:p>
            <a:r>
              <a:rPr lang="zh-CN" altLang="en-US" sz="1600" b="1">
                <a:latin typeface="+mn-ea"/>
                <a:cs typeface="+mn-ea"/>
              </a:rPr>
              <a:t>选择天线A</a:t>
            </a:r>
            <a:r>
              <a:rPr lang="en-US" altLang="zh-CN" sz="1600" b="1">
                <a:latin typeface="+mn-ea"/>
                <a:cs typeface="+mn-ea"/>
              </a:rPr>
              <a:t>(</a:t>
            </a:r>
            <a:r>
              <a:rPr lang="zh-CN" altLang="en-US" sz="1600" b="1">
                <a:latin typeface="+mn-ea"/>
                <a:cs typeface="+mn-ea"/>
              </a:rPr>
              <a:t>1,1</a:t>
            </a:r>
            <a:r>
              <a:rPr lang="en-US" altLang="zh-CN" sz="1600" b="1">
                <a:latin typeface="+mn-ea"/>
                <a:cs typeface="+mn-ea"/>
              </a:rPr>
              <a:t>)</a:t>
            </a:r>
            <a:r>
              <a:rPr lang="zh-CN" altLang="en-US" sz="1600" b="1">
                <a:latin typeface="+mn-ea"/>
                <a:cs typeface="+mn-ea"/>
              </a:rPr>
              <a:t>为基准，可以计算将接收信号</a:t>
            </a:r>
            <a:r>
              <a:rPr lang="zh-CN" altLang="en-US" sz="1600" b="1">
                <a:solidFill>
                  <a:srgbClr val="FFC000"/>
                </a:solidFill>
                <a:latin typeface="+mn-ea"/>
                <a:cs typeface="+mn-ea"/>
              </a:rPr>
              <a:t>投影到ω=(α,β)</a:t>
            </a:r>
            <a:r>
              <a:rPr lang="zh-CN" altLang="en-US" sz="1600" b="1">
                <a:latin typeface="+mn-ea"/>
                <a:cs typeface="+mn-ea"/>
              </a:rPr>
              <a:t> 的</a:t>
            </a:r>
            <a:r>
              <a:rPr lang="zh-CN" altLang="en-US" sz="1600" b="1">
                <a:solidFill>
                  <a:srgbClr val="FFC000"/>
                </a:solidFill>
                <a:latin typeface="+mn-ea"/>
                <a:cs typeface="+mn-ea"/>
              </a:rPr>
              <a:t>相对功率</a:t>
            </a:r>
            <a:r>
              <a:rPr lang="zh-CN" altLang="en-US" sz="1600" b="1">
                <a:latin typeface="+mn-ea"/>
                <a:cs typeface="+mn-ea"/>
              </a:rPr>
              <a:t>如下：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06060" y="1729740"/>
            <a:ext cx="67335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其中</a:t>
            </a:r>
            <a:endParaRPr lang="zh-CN" altLang="en-US"/>
          </a:p>
          <a:p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 b="1">
                <a:sym typeface="+mn-ea"/>
              </a:rPr>
              <a:t>是将波束引导到某个角度 ω=(α,β) 的复权重。</a:t>
            </a:r>
            <a:endParaRPr lang="zh-CN" altLang="en-US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FFC000"/>
                </a:solidFill>
              </a:rPr>
              <a:t>Δθ</a:t>
            </a:r>
            <a:r>
              <a:rPr lang="zh-CN" altLang="en-US" b="1"/>
              <a:t> 是</a:t>
            </a:r>
            <a:r>
              <a:rPr lang="en-US" altLang="zh-CN" b="1">
                <a:solidFill>
                  <a:srgbClr val="FFC000"/>
                </a:solidFill>
              </a:rPr>
              <a:t>A(i,j)</a:t>
            </a:r>
            <a:r>
              <a:rPr lang="zh-CN" altLang="en-US" b="1">
                <a:solidFill>
                  <a:srgbClr val="FFC000"/>
                </a:solidFill>
              </a:rPr>
              <a:t>和</a:t>
            </a:r>
            <a:r>
              <a:rPr lang="en-US" altLang="zh-CN" b="1">
                <a:solidFill>
                  <a:srgbClr val="FFC000"/>
                </a:solidFill>
              </a:rPr>
              <a:t>A(1,1)</a:t>
            </a:r>
            <a:r>
              <a:rPr lang="zh-CN" altLang="en-US" b="1">
                <a:solidFill>
                  <a:srgbClr val="FFC000"/>
                </a:solidFill>
              </a:rPr>
              <a:t>的理论相位差 </a:t>
            </a:r>
            <a:r>
              <a:rPr lang="zh-CN" altLang="en-US"/>
              <a:t>。</a:t>
            </a:r>
          </a:p>
          <a:p>
            <a:pPr>
              <a:lnSpc>
                <a:spcPct val="100000"/>
              </a:lnSpc>
            </a:pP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FFC000"/>
                </a:solidFill>
              </a:rPr>
              <a:t>空间谱</a:t>
            </a:r>
            <a:r>
              <a:rPr lang="en-US" altLang="zh-CN" b="1">
                <a:solidFill>
                  <a:srgbClr val="FFC000"/>
                </a:solidFill>
              </a:rPr>
              <a:t>(spacial spectrum</a:t>
            </a:r>
            <a:r>
              <a:rPr lang="zh-CN" altLang="en-US" b="1">
                <a:solidFill>
                  <a:srgbClr val="FFC000"/>
                </a:solidFill>
              </a:rPr>
              <a:t>，或multipath</a:t>
            </a:r>
            <a:r>
              <a:rPr lang="en-US" altLang="zh-CN" b="1">
                <a:solidFill>
                  <a:srgbClr val="FFC000"/>
                </a:solidFill>
              </a:rPr>
              <a:t> </a:t>
            </a:r>
            <a:r>
              <a:rPr lang="zh-CN" altLang="en-US" b="1">
                <a:solidFill>
                  <a:srgbClr val="FFC000"/>
                </a:solidFill>
              </a:rPr>
              <a:t>profile</a:t>
            </a:r>
            <a:r>
              <a:rPr lang="en-US" altLang="zh-CN" b="1">
                <a:solidFill>
                  <a:srgbClr val="FFC000"/>
                </a:solidFill>
              </a:rPr>
              <a:t>)</a:t>
            </a:r>
            <a:r>
              <a:rPr lang="zh-CN" altLang="en-US" b="1"/>
              <a:t>，用符号Ψ表示。</a:t>
            </a:r>
          </a:p>
          <a:p>
            <a:pPr>
              <a:lnSpc>
                <a:spcPct val="100000"/>
              </a:lnSpc>
            </a:pPr>
            <a:r>
              <a:rPr lang="zh-CN" altLang="en-US" b="1"/>
              <a:t>可视化为如下</a:t>
            </a:r>
            <a:r>
              <a:rPr lang="en-US" altLang="zh-CN" b="1"/>
              <a:t>3D</a:t>
            </a:r>
            <a:r>
              <a:rPr lang="zh-CN" altLang="en-US" b="1"/>
              <a:t>或</a:t>
            </a:r>
            <a:r>
              <a:rPr lang="en-US" altLang="zh-CN" b="1"/>
              <a:t>2D</a:t>
            </a:r>
            <a:r>
              <a:rPr lang="zh-CN" altLang="en-US" b="1"/>
              <a:t>热力图。</a:t>
            </a:r>
          </a:p>
          <a:p>
            <a:pPr>
              <a:lnSpc>
                <a:spcPct val="100000"/>
              </a:lnSpc>
            </a:pPr>
            <a:endParaRPr lang="zh-CN" altLang="en-US" b="1"/>
          </a:p>
          <a:p>
            <a:pPr>
              <a:lnSpc>
                <a:spcPct val="100000"/>
              </a:lnSpc>
            </a:pPr>
            <a:r>
              <a:rPr lang="zh-CN" altLang="en-US" b="1"/>
              <a:t>若为</a:t>
            </a:r>
            <a:r>
              <a:rPr lang="zh-CN" altLang="en-US" b="1">
                <a:solidFill>
                  <a:srgbClr val="FFC000"/>
                </a:solidFill>
              </a:rPr>
              <a:t>1 度的分辨率</a:t>
            </a:r>
            <a:r>
              <a:rPr lang="zh-CN" altLang="en-US" b="1"/>
              <a:t>，则有</a:t>
            </a:r>
            <a:r>
              <a:rPr lang="zh-CN" altLang="en-US" b="1">
                <a:solidFill>
                  <a:srgbClr val="FFC000"/>
                </a:solidFill>
              </a:rPr>
              <a:t>N=360×90个方向</a:t>
            </a:r>
            <a:r>
              <a:rPr lang="zh-CN" altLang="en-US" b="1"/>
              <a:t>，空间谱定义如下：</a:t>
            </a:r>
          </a:p>
        </p:txBody>
      </p:sp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641590" y="2061845"/>
          <a:ext cx="2062480" cy="49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104900" imgH="266700" progId="Equation.KSEE3">
                  <p:embed/>
                </p:oleObj>
              </mc:Choice>
              <mc:Fallback>
                <p:oleObj r:id="rId9" imgW="1104900" imgH="266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41590" y="2061845"/>
                        <a:ext cx="2062480" cy="49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连接符 14"/>
          <p:cNvCxnSpPr/>
          <p:nvPr/>
        </p:nvCxnSpPr>
        <p:spPr>
          <a:xfrm flipH="1">
            <a:off x="5164455" y="1415415"/>
            <a:ext cx="28575" cy="52095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43915" y="4097020"/>
            <a:ext cx="3914775" cy="952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Background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多径"/>
          <p:cNvPicPr>
            <a:picLocks noChangeAspect="1"/>
          </p:cNvPicPr>
          <p:nvPr/>
        </p:nvPicPr>
        <p:blipFill>
          <a:blip r:embed="rId5"/>
          <a:srcRect r="7845" b="4041"/>
          <a:stretch>
            <a:fillRect/>
          </a:stretch>
        </p:blipFill>
        <p:spPr>
          <a:xfrm>
            <a:off x="608330" y="2065020"/>
            <a:ext cx="4692015" cy="3664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4575" y="2233295"/>
            <a:ext cx="5155565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/>
              <a:t>室内场景的空间特征复杂，多径效应显著。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在室内场景下，传统基于统计的信道建模方法难以处理小尺度的信道信息变化，无法考虑不同介质所造成的反射、散射等效应。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基于 Ray-tracing 的方法也存在着计算开销大、空间模型获取困难等诸多限制。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NeRF2</a:t>
            </a:r>
            <a:r>
              <a:rPr lang="zh-CN" altLang="en-US"/>
              <a:t>：</a:t>
            </a:r>
            <a:r>
              <a:rPr lang="en-US" altLang="zh-CN"/>
              <a:t>Experience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08330" y="1548130"/>
            <a:ext cx="6675755" cy="1191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Turbo learning</a:t>
            </a:r>
            <a:endParaRPr lang="zh-CN" altLang="en-US" b="1"/>
          </a:p>
          <a:p>
            <a:pPr indent="457200"/>
            <a:r>
              <a:rPr lang="zh-CN" altLang="en-US" b="1"/>
              <a:t>与其他方法相比，</a:t>
            </a:r>
            <a:r>
              <a:rPr lang="en-US" altLang="zh-CN" b="1"/>
              <a:t>NeRF2</a:t>
            </a:r>
            <a:r>
              <a:rPr lang="zh-CN" altLang="en-US" b="1"/>
              <a:t>合成的空间频谱最接近真实数据。</a:t>
            </a:r>
          </a:p>
          <a:p>
            <a:pPr indent="457200"/>
            <a:r>
              <a:rPr lang="en-US" altLang="zh-CN" b="1"/>
              <a:t>Turbo learning</a:t>
            </a:r>
            <a:r>
              <a:rPr lang="zh-CN" altLang="en-US" b="1"/>
              <a:t>提高角度估计值的准确率</a:t>
            </a:r>
            <a:r>
              <a:rPr lang="en-US" altLang="zh-CN" b="1"/>
              <a:t>47.9%</a:t>
            </a:r>
            <a:r>
              <a:rPr lang="zh-CN" altLang="en-US" b="1"/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7585" y="2974975"/>
            <a:ext cx="3096260" cy="1426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>
              <a:latin typeface="+mn-ea"/>
              <a:cs typeface="+mn-ea"/>
            </a:endParaRPr>
          </a:p>
        </p:txBody>
      </p:sp>
      <p:pic>
        <p:nvPicPr>
          <p:cNvPr id="10" name="图片 9" descr="AO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95" y="2653030"/>
            <a:ext cx="9344025" cy="3305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Limitations in NeRF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216150" y="4331335"/>
            <a:ext cx="8390255" cy="2253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b="1"/>
              <a:t>回顾</a:t>
            </a:r>
            <a:r>
              <a:rPr lang="en-US" altLang="zh-CN" sz="2000" b="1"/>
              <a:t>NeRF</a:t>
            </a:r>
            <a:endParaRPr lang="zh-CN" altLang="en-US" sz="2000" b="1"/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2000" b="1"/>
              <a:t>MLP</a:t>
            </a:r>
            <a:r>
              <a:rPr lang="zh-CN" altLang="en-US" sz="2000" b="1"/>
              <a:t>将三维场景的</a:t>
            </a:r>
            <a:r>
              <a:rPr lang="zh-CN" altLang="en-US" sz="2000" b="1">
                <a:solidFill>
                  <a:schemeClr val="accent3"/>
                </a:solidFill>
              </a:rPr>
              <a:t>连续数据存下</a:t>
            </a:r>
            <a:r>
              <a:rPr lang="zh-CN" altLang="en-US" sz="2000" b="1"/>
              <a:t>；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2000" b="1"/>
              <a:t>使用</a:t>
            </a:r>
            <a:r>
              <a:rPr lang="en-US" altLang="zh-CN" sz="2000" b="1">
                <a:solidFill>
                  <a:schemeClr val="accent3"/>
                </a:solidFill>
              </a:rPr>
              <a:t>Volume Rendering</a:t>
            </a:r>
            <a:r>
              <a:rPr lang="zh-CN" altLang="en-US" sz="2000" b="1"/>
              <a:t>，得到某一个像素点的颜色。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CN" altLang="en-US" sz="2000" b="1"/>
              <a:t>缺陷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2000" b="1">
                <a:solidFill>
                  <a:schemeClr val="accent3"/>
                </a:solidFill>
              </a:rPr>
              <a:t>由于空间中物体摆放的通常是稀疏的</a:t>
            </a:r>
            <a:r>
              <a:rPr lang="zh-CN" altLang="en-US" sz="2000" b="1"/>
              <a:t>，MLP里存放的三维体数据很多其实都</a:t>
            </a:r>
            <a:r>
              <a:rPr lang="zh-CN" altLang="en-US" sz="2000" b="1">
                <a:solidFill>
                  <a:schemeClr val="accent3"/>
                </a:solidFill>
              </a:rPr>
              <a:t>存在浪费（大部分是空气）</a:t>
            </a:r>
            <a:r>
              <a:rPr lang="zh-CN" altLang="en-US" sz="2000" b="1"/>
              <a:t>；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sz="2000" b="1">
                <a:solidFill>
                  <a:schemeClr val="tx1"/>
                </a:solidFill>
              </a:rPr>
              <a:t>采样大量的点才能对一个像素进行渲染</a:t>
            </a:r>
            <a:r>
              <a:rPr lang="zh-CN" altLang="en-US" sz="2000" b="1"/>
              <a:t>使得</a:t>
            </a:r>
            <a:r>
              <a:rPr lang="zh-CN" altLang="en-US" sz="2000" b="1">
                <a:solidFill>
                  <a:schemeClr val="accent3"/>
                </a:solidFill>
              </a:rPr>
              <a:t>渲染速度变得相当地慢</a:t>
            </a:r>
            <a:r>
              <a:rPr lang="zh-CN" altLang="en-US" sz="2000" b="1"/>
              <a:t>。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006600" y="1534160"/>
            <a:ext cx="8172450" cy="268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0735" y="2339340"/>
            <a:ext cx="5113020" cy="200215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817235" y="3140710"/>
            <a:ext cx="1202690" cy="485775"/>
          </a:xfrm>
          <a:prstGeom prst="righ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1375" y="3021330"/>
            <a:ext cx="3689985" cy="6972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01495" y="4445635"/>
            <a:ext cx="311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深层网络推理耗时较长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66545" y="5172710"/>
            <a:ext cx="328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能否直接存储颜色与密度特征？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29740" y="5899785"/>
            <a:ext cx="318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体素及其分解、哈希网络量化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83195" y="4445635"/>
            <a:ext cx="2823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需要密集采样近似积分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60945" y="5172710"/>
            <a:ext cx="29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能否跳过无积分贡献的空间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3075" y="5911850"/>
            <a:ext cx="1768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稀疏几何表达</a:t>
            </a:r>
          </a:p>
        </p:txBody>
      </p:sp>
      <p:sp>
        <p:nvSpPr>
          <p:cNvPr id="23" name="矩形 22"/>
          <p:cNvSpPr/>
          <p:nvPr/>
        </p:nvSpPr>
        <p:spPr>
          <a:xfrm>
            <a:off x="564515" y="1429385"/>
            <a:ext cx="5701030" cy="50368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278245" y="1429385"/>
            <a:ext cx="5692140" cy="50368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088005" y="4806950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088005" y="5539105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788400" y="4813935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8788400" y="5546090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0735" y="2339340"/>
            <a:ext cx="5113020" cy="200215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817235" y="3140710"/>
            <a:ext cx="1202690" cy="485775"/>
          </a:xfrm>
          <a:prstGeom prst="righ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1375" y="3021330"/>
            <a:ext cx="3689985" cy="6972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01495" y="4445635"/>
            <a:ext cx="311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深层网络推理耗时较长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66545" y="5172710"/>
            <a:ext cx="328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能否直接存储颜色与密度特征？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29740" y="5899785"/>
            <a:ext cx="318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体素及其分解、哈希网络量化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83195" y="4445635"/>
            <a:ext cx="2823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需要密集采样近似积分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60945" y="5172710"/>
            <a:ext cx="29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能否跳过无积分贡献的空间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3075" y="5911850"/>
            <a:ext cx="1768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稀疏几何表达</a:t>
            </a:r>
          </a:p>
        </p:txBody>
      </p:sp>
      <p:sp>
        <p:nvSpPr>
          <p:cNvPr id="23" name="矩形 22"/>
          <p:cNvSpPr/>
          <p:nvPr/>
        </p:nvSpPr>
        <p:spPr>
          <a:xfrm>
            <a:off x="564515" y="1429385"/>
            <a:ext cx="5701030" cy="503682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278245" y="1429385"/>
            <a:ext cx="5692140" cy="50368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088005" y="4806950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088005" y="5539105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788400" y="4813935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8788400" y="5546090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：体素压缩（哈希表）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866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：体素表达空间复杂度高，可表达分辨率受限。</a:t>
            </a:r>
          </a:p>
          <a:p>
            <a:r>
              <a:rPr lang="en-US" altLang="zh-CN" b="1"/>
              <a:t>solution</a:t>
            </a:r>
            <a:r>
              <a:rPr lang="zh-CN" altLang="en-US" b="1"/>
              <a:t>：利用哈希技术压缩高分辨率体素网格存储。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4865" y="2204720"/>
            <a:ext cx="10509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ym typeface="+mn-ea"/>
              </a:rPr>
              <a:t>InstantNGP</a:t>
            </a:r>
            <a:r>
              <a:rPr lang="zh-CN" altLang="en-US" b="1">
                <a:sym typeface="+mn-ea"/>
              </a:rPr>
              <a:t>：</a:t>
            </a:r>
          </a:p>
          <a:p>
            <a:pPr indent="457200"/>
            <a:r>
              <a:rPr lang="zh-CN" altLang="en-US" b="1"/>
              <a:t>建立</a:t>
            </a:r>
            <a:r>
              <a:rPr lang="zh-CN" altLang="en-US" b="1">
                <a:solidFill>
                  <a:schemeClr val="accent2"/>
                </a:solidFill>
              </a:rPr>
              <a:t>多尺度体素网格</a:t>
            </a:r>
            <a:r>
              <a:rPr lang="zh-CN" altLang="en-US" b="1"/>
              <a:t>存储高维特征，将高分辨率网格用</a:t>
            </a:r>
            <a:r>
              <a:rPr lang="zh-CN" altLang="en-US" b="1">
                <a:solidFill>
                  <a:schemeClr val="accent2"/>
                </a:solidFill>
              </a:rPr>
              <a:t>哈希压缩</a:t>
            </a:r>
            <a:r>
              <a:rPr lang="zh-CN" altLang="en-US" b="1"/>
              <a:t>，可在底复杂度条件下实现高分辨率与快速渲染（秒级收敛速度）</a:t>
            </a:r>
          </a:p>
        </p:txBody>
      </p:sp>
      <p:pic>
        <p:nvPicPr>
          <p:cNvPr id="6" name="图片 5" descr="InstantNG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5" y="3126740"/>
            <a:ext cx="9069070" cy="3273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4630" y="6396990"/>
            <a:ext cx="115252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>
                <a:sym typeface="+mn-ea"/>
              </a:rPr>
              <a:t>Muller et al. Instant Neural Graphics Primitives with a Multiresolution Hash Encoding. SIGGRAPH 2022.</a:t>
            </a:r>
          </a:p>
          <a:p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：体素分解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866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：体素表达虽时间高效，但空间占用为立方级，难以提高分辨率。</a:t>
            </a:r>
          </a:p>
          <a:p>
            <a:r>
              <a:rPr lang="en-US" altLang="zh-CN" b="1"/>
              <a:t>solution</a:t>
            </a:r>
            <a:r>
              <a:rPr lang="zh-CN" altLang="en-US" b="1"/>
              <a:t>：体素网格分解为低维平面网格表达，空间占用降为平方级。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4865" y="2481580"/>
            <a:ext cx="9302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ym typeface="+mn-ea"/>
              </a:rPr>
              <a:t>TensorRF</a:t>
            </a:r>
            <a:r>
              <a:rPr lang="zh-CN" altLang="en-US" b="1">
                <a:sym typeface="+mn-ea"/>
              </a:rPr>
              <a:t>：</a:t>
            </a:r>
          </a:p>
          <a:p>
            <a:pPr indent="457200"/>
            <a:r>
              <a:rPr lang="zh-CN" altLang="en-US" b="1"/>
              <a:t>类似</a:t>
            </a:r>
            <a:r>
              <a:rPr lang="zh-CN" altLang="en-US" b="1">
                <a:solidFill>
                  <a:schemeClr val="accent2"/>
                </a:solidFill>
              </a:rPr>
              <a:t>矩阵</a:t>
            </a:r>
            <a:r>
              <a:rPr lang="en-US" altLang="zh-CN" b="1">
                <a:solidFill>
                  <a:schemeClr val="accent2"/>
                </a:solidFill>
              </a:rPr>
              <a:t>LU</a:t>
            </a:r>
            <a:r>
              <a:rPr lang="zh-CN" altLang="en-US" b="1">
                <a:solidFill>
                  <a:schemeClr val="accent2"/>
                </a:solidFill>
              </a:rPr>
              <a:t>分解</a:t>
            </a:r>
            <a:r>
              <a:rPr lang="zh-CN" altLang="en-US" b="1"/>
              <a:t>，将体素网格分解为</a:t>
            </a:r>
            <a:r>
              <a:rPr lang="en-US" altLang="zh-CN" b="1"/>
              <a:t>“</a:t>
            </a:r>
            <a:r>
              <a:rPr lang="zh-CN" altLang="en-US" b="1"/>
              <a:t>向量</a:t>
            </a:r>
            <a:r>
              <a:rPr lang="en-US" altLang="zh-CN" b="1"/>
              <a:t>-</a:t>
            </a:r>
            <a:r>
              <a:rPr lang="zh-CN" altLang="en-US" b="1"/>
              <a:t>平面</a:t>
            </a:r>
            <a:r>
              <a:rPr lang="en-US" altLang="zh-CN" b="1"/>
              <a:t>”</a:t>
            </a:r>
            <a:r>
              <a:rPr lang="zh-CN" altLang="en-US" b="1"/>
              <a:t>张量积形式的低秩张量之和。</a:t>
            </a:r>
          </a:p>
        </p:txBody>
      </p:sp>
      <p:pic>
        <p:nvPicPr>
          <p:cNvPr id="6" name="图片 5" descr="tensor"/>
          <p:cNvPicPr>
            <a:picLocks noChangeAspect="1"/>
          </p:cNvPicPr>
          <p:nvPr/>
        </p:nvPicPr>
        <p:blipFill>
          <a:blip r:embed="rId3"/>
          <a:srcRect l="435" b="50000"/>
          <a:stretch>
            <a:fillRect/>
          </a:stretch>
        </p:blipFill>
        <p:spPr>
          <a:xfrm>
            <a:off x="1011555" y="3290570"/>
            <a:ext cx="10169525" cy="3429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6400" y="6351270"/>
            <a:ext cx="993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chen et al. TensorRF Tensorial Radiance Fields. ECCV 2022.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0735" y="2339340"/>
            <a:ext cx="5113020" cy="200215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5817235" y="3140710"/>
            <a:ext cx="1202690" cy="485775"/>
          </a:xfrm>
          <a:prstGeom prst="righ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1375" y="3021330"/>
            <a:ext cx="3689985" cy="69723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801495" y="4445635"/>
            <a:ext cx="311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深层网络推理耗时较长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566545" y="5172710"/>
            <a:ext cx="328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能否直接存储颜色与密度特征？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29740" y="5899785"/>
            <a:ext cx="3183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体素及其分解、哈希网络量化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83195" y="4445635"/>
            <a:ext cx="2823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需要密集采样近似积分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560945" y="5172710"/>
            <a:ext cx="2947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能否跳过无积分贡献的空间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093075" y="5911850"/>
            <a:ext cx="1768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稀疏几何表达</a:t>
            </a:r>
          </a:p>
        </p:txBody>
      </p:sp>
      <p:sp>
        <p:nvSpPr>
          <p:cNvPr id="23" name="矩形 22"/>
          <p:cNvSpPr/>
          <p:nvPr/>
        </p:nvSpPr>
        <p:spPr>
          <a:xfrm>
            <a:off x="564515" y="1429385"/>
            <a:ext cx="5701030" cy="503682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278245" y="1429385"/>
            <a:ext cx="5692140" cy="5036820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088005" y="4806950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088005" y="5539105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788400" y="4813935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8788400" y="5546090"/>
            <a:ext cx="0" cy="36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：利用稀疏几何表达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10276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：为了逼近体渲染公式积分，</a:t>
            </a:r>
            <a:r>
              <a:rPr lang="en-US" altLang="zh-CN" b="1"/>
              <a:t>NeRF</a:t>
            </a:r>
            <a:r>
              <a:rPr lang="zh-CN" altLang="en-US" b="1"/>
              <a:t>渲染需要对光线密集采样。</a:t>
            </a:r>
          </a:p>
          <a:p>
            <a:r>
              <a:rPr lang="en-US" altLang="zh-CN" b="1"/>
              <a:t>solution</a:t>
            </a:r>
            <a:r>
              <a:rPr lang="zh-CN" altLang="en-US" b="1"/>
              <a:t>：利用稀疏几何表达（稀疏体素、八叉树、曲面等），排除对积分无贡献的采样区域，减少采样数</a:t>
            </a:r>
            <a:r>
              <a:rPr lang="zh-CN" altLang="en-US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975485" y="2481580"/>
            <a:ext cx="8234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Plenoxels</a:t>
            </a:r>
            <a:r>
              <a:rPr lang="zh-CN" altLang="en-US" b="1"/>
              <a:t>：</a:t>
            </a:r>
          </a:p>
          <a:p>
            <a:pPr indent="457200"/>
            <a:r>
              <a:rPr lang="zh-CN" altLang="en-US" b="1"/>
              <a:t>删去</a:t>
            </a:r>
            <a:r>
              <a:rPr lang="zh-CN" altLang="en-US" b="1">
                <a:solidFill>
                  <a:schemeClr val="accent2"/>
                </a:solidFill>
              </a:rPr>
              <a:t>无几何区域体素</a:t>
            </a:r>
            <a:r>
              <a:rPr lang="zh-CN" altLang="en-US" b="1"/>
              <a:t>，用</a:t>
            </a:r>
            <a:r>
              <a:rPr lang="zh-CN" altLang="en-US" b="1">
                <a:solidFill>
                  <a:schemeClr val="accent2"/>
                </a:solidFill>
              </a:rPr>
              <a:t>3D稀疏网格储存球谐函数</a:t>
            </a:r>
            <a:r>
              <a:rPr lang="zh-CN" altLang="en-US" b="1"/>
              <a:t>表示场景，</a:t>
            </a:r>
            <a:r>
              <a:rPr lang="zh-CN" altLang="en-US" b="1">
                <a:solidFill>
                  <a:schemeClr val="accent2"/>
                </a:solidFill>
              </a:rPr>
              <a:t>省去神经成分</a:t>
            </a:r>
            <a:r>
              <a:rPr lang="zh-CN" altLang="en-US" b="1"/>
              <a:t>。</a:t>
            </a:r>
          </a:p>
          <a:p>
            <a:pPr indent="457200"/>
            <a:r>
              <a:rPr lang="zh-CN" altLang="en-US" b="1"/>
              <a:t>体素颜色采用球谐函数表示，采样点颜色采用</a:t>
            </a:r>
            <a:r>
              <a:rPr lang="zh-CN" altLang="en-US" b="1">
                <a:solidFill>
                  <a:schemeClr val="accent2"/>
                </a:solidFill>
              </a:rPr>
              <a:t>相邻八个体素线性插值</a:t>
            </a:r>
            <a:r>
              <a:rPr lang="zh-CN" altLang="en-US" b="1"/>
              <a:t>得到。</a:t>
            </a:r>
            <a:endParaRPr lang="en-US" altLang="zh-CN" b="1"/>
          </a:p>
        </p:txBody>
      </p:sp>
      <p:pic>
        <p:nvPicPr>
          <p:cNvPr id="5" name="图片 4" descr="plenoxel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45" y="4094480"/>
            <a:ext cx="6638925" cy="2049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5275" y="6489700"/>
            <a:ext cx="9915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Fridovich-Keil et al. Plenoxels: Radiance Fields without Neural Networks. CVPR 2022.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：利用稀疏几何表达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8667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：为了逼近体渲染公式积分，</a:t>
            </a:r>
            <a:r>
              <a:rPr lang="en-US" altLang="zh-CN" b="1"/>
              <a:t>NeRF</a:t>
            </a:r>
            <a:r>
              <a:rPr lang="zh-CN" altLang="en-US" b="1"/>
              <a:t>渲染需要对光线密集采样。</a:t>
            </a:r>
          </a:p>
          <a:p>
            <a:r>
              <a:rPr lang="en-US" altLang="zh-CN" b="1"/>
              <a:t>solution</a:t>
            </a:r>
            <a:r>
              <a:rPr lang="zh-CN" altLang="en-US" b="1"/>
              <a:t>：利用稀疏几何表达（稀疏体素、八叉树、曲面等），排除对积分无贡献的采样区域，减少采样数</a:t>
            </a:r>
            <a:r>
              <a:rPr lang="zh-CN" altLang="en-US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4865" y="2481580"/>
            <a:ext cx="10164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ym typeface="+mn-ea"/>
              </a:rPr>
              <a:t>PlenOctree</a:t>
            </a:r>
            <a:r>
              <a:rPr lang="zh-CN" altLang="en-US" b="1">
                <a:sym typeface="+mn-ea"/>
              </a:rPr>
              <a:t>：</a:t>
            </a:r>
          </a:p>
          <a:p>
            <a:pPr indent="457200"/>
            <a:r>
              <a:rPr lang="en-US" altLang="zh-CN" b="1"/>
              <a:t>MLP</a:t>
            </a:r>
            <a:r>
              <a:rPr lang="zh-CN" altLang="en-US" b="1"/>
              <a:t>网络不直接输出</a:t>
            </a:r>
            <a:r>
              <a:rPr lang="en-US" altLang="zh-CN" b="1"/>
              <a:t>RGB</a:t>
            </a:r>
            <a:r>
              <a:rPr lang="zh-CN" altLang="en-US" b="1"/>
              <a:t>值，而是输出球谐函数系数，再得到颜色值。</a:t>
            </a:r>
          </a:p>
          <a:p>
            <a:pPr indent="457200"/>
            <a:r>
              <a:rPr lang="zh-CN" altLang="en-US" b="1"/>
              <a:t>采用八叉树存储网格，八叉树模型使采样变得自适应，射线可以一步穿越大体素，也保证了在小体素内的高频采样。</a:t>
            </a:r>
          </a:p>
        </p:txBody>
      </p:sp>
      <p:pic>
        <p:nvPicPr>
          <p:cNvPr id="6" name="图片 5" descr="pleoctr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70" y="3755390"/>
            <a:ext cx="9421495" cy="25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330" y="6434455"/>
            <a:ext cx="9947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ym typeface="+mn-ea"/>
              </a:rPr>
              <a:t>Yu et al. PlenOctrees for Real-time Rendering of Neural Radiance Fields. ICCV 2021.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：场景建模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866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：扩展</a:t>
            </a:r>
            <a:r>
              <a:rPr lang="en-US" altLang="zh-CN" b="1"/>
              <a:t>NeRF</a:t>
            </a:r>
            <a:r>
              <a:rPr lang="zh-CN" altLang="en-US" b="1"/>
              <a:t>表征大场景内容，允许对空间跨度大、几何纹理复杂的非结构化图像集合进行准确重建。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4865" y="2481580"/>
            <a:ext cx="9302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ym typeface="+mn-ea"/>
              </a:rPr>
              <a:t>NeRF++</a:t>
            </a:r>
            <a:r>
              <a:rPr lang="zh-CN" altLang="en-US" b="1">
                <a:sym typeface="+mn-ea"/>
              </a:rPr>
              <a:t>：</a:t>
            </a:r>
          </a:p>
          <a:p>
            <a:pPr indent="457200"/>
            <a:r>
              <a:rPr lang="zh-CN" altLang="en-US" b="1">
                <a:sym typeface="+mn-ea"/>
              </a:rPr>
              <a:t>引入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非线性参数化模型</a:t>
            </a:r>
            <a:r>
              <a:rPr lang="zh-CN" altLang="en-US" b="1">
                <a:sym typeface="+mn-ea"/>
              </a:rPr>
              <a:t>，解决无界</a:t>
            </a:r>
            <a:r>
              <a:rPr lang="en-US" altLang="zh-CN" b="1">
                <a:sym typeface="+mn-ea"/>
              </a:rPr>
              <a:t>3D</a:t>
            </a:r>
            <a:r>
              <a:rPr lang="zh-CN" altLang="en-US" b="1">
                <a:sym typeface="+mn-ea"/>
              </a:rPr>
              <a:t>场景下</a:t>
            </a:r>
            <a:r>
              <a:rPr lang="en-US" altLang="zh-CN" b="1">
                <a:sym typeface="+mn-ea"/>
              </a:rPr>
              <a:t>NeRF</a:t>
            </a:r>
            <a:r>
              <a:rPr lang="zh-CN" altLang="en-US" b="1">
                <a:sym typeface="+mn-ea"/>
              </a:rPr>
              <a:t>建模问题。</a:t>
            </a:r>
            <a:endParaRPr lang="zh-CN" altLang="en-US" b="1"/>
          </a:p>
        </p:txBody>
      </p:sp>
      <p:pic>
        <p:nvPicPr>
          <p:cNvPr id="6" name="图片 5" descr="++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15" y="3515360"/>
            <a:ext cx="5374005" cy="3059430"/>
          </a:xfrm>
          <a:prstGeom prst="rect">
            <a:avLst/>
          </a:prstGeom>
        </p:spPr>
      </p:pic>
      <p:pic>
        <p:nvPicPr>
          <p:cNvPr id="7" name="图片 6" descr="nerf++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55" y="3515360"/>
            <a:ext cx="4119880" cy="3054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735" y="6533515"/>
            <a:ext cx="8242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zhang et al. Nerf++: Analyzing and improving neural radiance fields.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Background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421755" y="2363470"/>
            <a:ext cx="5155565" cy="236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30000"/>
              </a:lnSpc>
              <a:buFont typeface="+mj-lt"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多径效应（multipath effect）：</a:t>
            </a:r>
          </a:p>
          <a:p>
            <a:pPr marL="457200" lvl="1" indent="457200">
              <a:lnSpc>
                <a:spcPct val="130000"/>
              </a:lnSpc>
              <a:buFont typeface="+mj-lt"/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457200" lvl="1" indent="457200">
              <a:lnSpc>
                <a:spcPct val="130000"/>
              </a:lnSpc>
              <a:buFont typeface="+mj-lt"/>
              <a:buNone/>
            </a:pPr>
            <a:r>
              <a:rPr lang="zh-CN" altLang="en-US" b="1">
                <a:solidFill>
                  <a:schemeClr val="tx1"/>
                </a:solidFill>
              </a:rPr>
              <a:t>指电磁波经</a:t>
            </a:r>
            <a:r>
              <a:rPr lang="zh-CN" altLang="en-US" b="1">
                <a:solidFill>
                  <a:schemeClr val="accent2"/>
                </a:solidFill>
              </a:rPr>
              <a:t>不同路径传播</a:t>
            </a:r>
            <a:r>
              <a:rPr lang="zh-CN" altLang="en-US" b="1">
                <a:solidFill>
                  <a:schemeClr val="tx1"/>
                </a:solidFill>
              </a:rPr>
              <a:t>后，各分量场</a:t>
            </a:r>
            <a:r>
              <a:rPr lang="zh-CN" altLang="en-US" b="1">
                <a:solidFill>
                  <a:schemeClr val="accent2"/>
                </a:solidFill>
              </a:rPr>
              <a:t>到达接收端时间不同</a:t>
            </a:r>
            <a:r>
              <a:rPr lang="zh-CN" altLang="en-US" b="1">
                <a:solidFill>
                  <a:schemeClr val="tx1"/>
                </a:solidFill>
              </a:rPr>
              <a:t>，按</a:t>
            </a:r>
            <a:r>
              <a:rPr lang="zh-CN" altLang="en-US" b="1">
                <a:solidFill>
                  <a:schemeClr val="accent2"/>
                </a:solidFill>
              </a:rPr>
              <a:t>各自相位相互叠加</a:t>
            </a:r>
            <a:r>
              <a:rPr lang="zh-CN" altLang="en-US" b="1">
                <a:solidFill>
                  <a:schemeClr val="tx1"/>
                </a:solidFill>
              </a:rPr>
              <a:t>而造成干扰，使得</a:t>
            </a:r>
            <a:r>
              <a:rPr lang="zh-CN" altLang="en-US" b="1">
                <a:solidFill>
                  <a:schemeClr val="accent2"/>
                </a:solidFill>
              </a:rPr>
              <a:t>原来的信号失真</a:t>
            </a:r>
            <a:r>
              <a:rPr lang="zh-CN" altLang="en-US" b="1">
                <a:solidFill>
                  <a:schemeClr val="tx1"/>
                </a:solidFill>
              </a:rPr>
              <a:t>，或者产生错误。</a:t>
            </a:r>
          </a:p>
        </p:txBody>
      </p:sp>
      <p:pic>
        <p:nvPicPr>
          <p:cNvPr id="3" name="图片 2" descr="MU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" y="1976755"/>
            <a:ext cx="5330190" cy="33661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：场景建模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866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：扩展</a:t>
            </a:r>
            <a:r>
              <a:rPr lang="en-US" altLang="zh-CN" b="1"/>
              <a:t>NeRF</a:t>
            </a:r>
            <a:r>
              <a:rPr lang="zh-CN" altLang="en-US" b="1"/>
              <a:t>表征大场景内容，允许对空间跨度大、几何纹理复杂的非结构化图像集合进行准确重建。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8330" y="2204720"/>
            <a:ext cx="106807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ym typeface="+mn-ea"/>
              </a:rPr>
              <a:t>Mip-NeRF</a:t>
            </a:r>
            <a:r>
              <a:rPr lang="zh-CN" altLang="en-US" b="1">
                <a:sym typeface="+mn-ea"/>
              </a:rPr>
              <a:t>：</a:t>
            </a:r>
          </a:p>
          <a:p>
            <a:pPr indent="457200"/>
            <a:r>
              <a:rPr lang="zh-CN" altLang="en-US" b="1">
                <a:sym typeface="+mn-ea"/>
              </a:rPr>
              <a:t>引入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采样点高斯区域位置编码</a:t>
            </a:r>
            <a:r>
              <a:rPr lang="zh-CN" altLang="en-US" b="1">
                <a:sym typeface="+mn-ea"/>
              </a:rPr>
              <a:t>，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解决多尺度重建模糊和混叠</a:t>
            </a:r>
            <a:r>
              <a:rPr lang="zh-CN" altLang="en-US" b="1">
                <a:sym typeface="+mn-ea"/>
              </a:rPr>
              <a:t>的问题。不再是采样一条射线，而是一片锥体，不再是点而是将锥体分为一块块的体积块，每个体积块用3D高斯近似表示。将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空间区域紧凑地表示为特征</a:t>
            </a:r>
            <a:r>
              <a:rPr lang="zh-CN" altLang="en-US" b="1">
                <a:sym typeface="+mn-ea"/>
              </a:rPr>
              <a:t>，而不是空间中的单个点。</a:t>
            </a:r>
          </a:p>
          <a:p>
            <a:pPr indent="457200"/>
            <a:endParaRPr lang="zh-CN" altLang="en-US" b="1"/>
          </a:p>
        </p:txBody>
      </p:sp>
      <p:pic>
        <p:nvPicPr>
          <p:cNvPr id="6" name="图片 5" descr="mi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10" y="3375025"/>
            <a:ext cx="9695815" cy="3266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2900" y="6488430"/>
            <a:ext cx="1033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Barron et al. “Mip-nerf: A multiscale representation for anti-aliasing neural radiance fields.”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NeRF</a:t>
            </a:r>
            <a:r>
              <a:rPr lang="zh-CN" altLang="en-US"/>
              <a:t>：</a:t>
            </a:r>
            <a:r>
              <a:rPr lang="en-US" altLang="zh-CN"/>
              <a:t>Progress</a:t>
            </a:r>
            <a:r>
              <a:rPr lang="zh-CN" altLang="en-US"/>
              <a:t>：场景建模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8330" y="1559560"/>
            <a:ext cx="8667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motivation</a:t>
            </a:r>
            <a:r>
              <a:rPr lang="zh-CN" altLang="en-US" b="1"/>
              <a:t>：扩展</a:t>
            </a:r>
            <a:r>
              <a:rPr lang="en-US" altLang="zh-CN" b="1"/>
              <a:t>NeRF</a:t>
            </a:r>
            <a:r>
              <a:rPr lang="zh-CN" altLang="en-US" b="1"/>
              <a:t>表征大场景内容，允许对空间跨度大、几何纹理复杂的非结构化图像集合进行准确重建。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8330" y="2204720"/>
            <a:ext cx="105613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ym typeface="+mn-ea"/>
              </a:rPr>
              <a:t>Mip-NeRF 360</a:t>
            </a:r>
            <a:r>
              <a:rPr lang="zh-CN" altLang="en-US" b="1">
                <a:sym typeface="+mn-ea"/>
              </a:rPr>
              <a:t>：</a:t>
            </a:r>
          </a:p>
          <a:p>
            <a:pPr indent="457200"/>
            <a:r>
              <a:rPr lang="zh-CN" altLang="en-US" b="1">
                <a:sym typeface="+mn-ea"/>
              </a:rPr>
              <a:t>同</a:t>
            </a:r>
            <a:r>
              <a:rPr lang="en-US" altLang="zh-CN" b="1">
                <a:sym typeface="+mn-ea"/>
              </a:rPr>
              <a:t>NeRF++</a:t>
            </a:r>
            <a:r>
              <a:rPr lang="zh-CN" altLang="en-US" b="1">
                <a:sym typeface="+mn-ea"/>
              </a:rPr>
              <a:t>类似，在</a:t>
            </a:r>
            <a:r>
              <a:rPr lang="en-US" altLang="zh-CN" b="1">
                <a:sym typeface="+mn-ea"/>
              </a:rPr>
              <a:t>Mip-NeRF</a:t>
            </a:r>
            <a:r>
              <a:rPr lang="zh-CN" altLang="en-US" b="1">
                <a:sym typeface="+mn-ea"/>
              </a:rPr>
              <a:t>基础上，引入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非线性参数化模型</a:t>
            </a:r>
            <a:r>
              <a:rPr lang="zh-CN" altLang="en-US" b="1">
                <a:sym typeface="+mn-ea"/>
              </a:rPr>
              <a:t>，解决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无界</a:t>
            </a:r>
            <a:r>
              <a:rPr lang="en-US" altLang="zh-CN" b="1">
                <a:solidFill>
                  <a:schemeClr val="accent2"/>
                </a:solidFill>
                <a:sym typeface="+mn-ea"/>
              </a:rPr>
              <a:t>3D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场景</a:t>
            </a:r>
            <a:r>
              <a:rPr lang="zh-CN" altLang="en-US" b="1">
                <a:sym typeface="+mn-ea"/>
              </a:rPr>
              <a:t>下</a:t>
            </a:r>
            <a:r>
              <a:rPr lang="en-US" altLang="zh-CN" b="1">
                <a:sym typeface="+mn-ea"/>
              </a:rPr>
              <a:t>NeRF</a:t>
            </a:r>
            <a:r>
              <a:rPr lang="zh-CN" altLang="en-US" b="1">
                <a:sym typeface="+mn-ea"/>
              </a:rPr>
              <a:t>建模问题。</a:t>
            </a:r>
          </a:p>
          <a:p>
            <a:pPr indent="457200"/>
            <a:endParaRPr lang="zh-CN" altLang="en-US" b="1"/>
          </a:p>
        </p:txBody>
      </p:sp>
      <p:pic>
        <p:nvPicPr>
          <p:cNvPr id="5" name="图片 4" descr="mip3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010" y="3126740"/>
            <a:ext cx="6190615" cy="348488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08330" y="6488430"/>
            <a:ext cx="10330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Barron et al. “Mip-nerf 360:Unbounded anti-aliased neural radiance fields.”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>
                <a:sym typeface="+mn-ea"/>
              </a:rPr>
              <a:t>3D Gaussian Splatting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47650" y="1573530"/>
            <a:ext cx="118192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/>
              <a:t>3D Gaussian Splatting for Real-Time Radiance Field Rendering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14805" y="2840355"/>
            <a:ext cx="895604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sz="2000" b="1"/>
              <a:t>引入</a:t>
            </a:r>
            <a:r>
              <a:rPr sz="2000" b="1">
                <a:solidFill>
                  <a:schemeClr val="accent3"/>
                </a:solidFill>
              </a:rPr>
              <a:t>3D </a:t>
            </a:r>
            <a:r>
              <a:rPr lang="en-US" sz="2000" b="1">
                <a:solidFill>
                  <a:schemeClr val="accent3"/>
                </a:solidFill>
              </a:rPr>
              <a:t>G</a:t>
            </a:r>
            <a:r>
              <a:rPr sz="2000" b="1">
                <a:solidFill>
                  <a:schemeClr val="accent3"/>
                </a:solidFill>
              </a:rPr>
              <a:t>aussian</a:t>
            </a:r>
            <a:r>
              <a:rPr sz="2000" b="1"/>
              <a:t>作为3d表示，高效，准确，无结构(unstructured)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sz="2000" b="1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sz="2000" b="1"/>
              <a:t>快速可微</a:t>
            </a:r>
            <a:r>
              <a:rPr lang="zh-CN" sz="2000" b="1"/>
              <a:t>光栅化</a:t>
            </a:r>
            <a:endParaRPr sz="2000" b="1"/>
          </a:p>
          <a:p>
            <a:pPr indent="0">
              <a:buFont typeface="+mj-lt"/>
              <a:buNone/>
            </a:pPr>
            <a:endParaRPr sz="2000" b="1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08330" y="4331970"/>
            <a:ext cx="11096625" cy="19977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609340" y="1543050"/>
            <a:ext cx="49739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2"/>
                </a:solidFill>
              </a:rPr>
              <a:t>直观感受</a:t>
            </a:r>
            <a:r>
              <a:rPr lang="en-US" altLang="zh-CN" sz="2400" b="1">
                <a:solidFill>
                  <a:schemeClr val="accent2"/>
                </a:solidFill>
              </a:rPr>
              <a:t> 3D Gaussian Splatting</a:t>
            </a:r>
          </a:p>
        </p:txBody>
      </p:sp>
      <p:pic>
        <p:nvPicPr>
          <p:cNvPr id="13" name="图片 12" descr="frrr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70" y="3071495"/>
            <a:ext cx="4845050" cy="3119755"/>
          </a:xfrm>
          <a:prstGeom prst="rect">
            <a:avLst/>
          </a:prstGeom>
        </p:spPr>
      </p:pic>
      <p:pic>
        <p:nvPicPr>
          <p:cNvPr id="14" name="图片 13" descr="bench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" y="3122295"/>
            <a:ext cx="5455920" cy="30689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4690" y="1803400"/>
            <a:ext cx="10516870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en-US" sz="32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Why 3D Gaussian</a:t>
            </a:r>
            <a:r>
              <a:rPr lang="zh-CN" altLang="en-US" sz="32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？</a:t>
            </a:r>
            <a:endParaRPr sz="3200" b="1">
              <a:gradFill>
                <a:gsLst>
                  <a:gs pos="50000">
                    <a:schemeClr val="accent1"/>
                  </a:gs>
                  <a:gs pos="0">
                    <a:schemeClr val="accent1">
                      <a:lumMod val="25000"/>
                      <a:lumOff val="75000"/>
                    </a:schemeClr>
                  </a:gs>
                  <a:gs pos="100000">
                    <a:schemeClr val="accent1">
                      <a:lumMod val="85000"/>
                    </a:schemeClr>
                  </a:gs>
                </a:gsLst>
                <a:lin ang="5400000" scaled="1"/>
              </a:gradFill>
            </a:endParaRPr>
          </a:p>
          <a:p>
            <a:pPr marL="342900" indent="-342900">
              <a:buFont typeface="+mj-lt"/>
              <a:buAutoNum type="arabicPeriod"/>
            </a:pPr>
            <a:endParaRPr sz="2000" b="1"/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>
                <a:solidFill>
                  <a:schemeClr val="accent3"/>
                </a:solidFill>
                <a:latin typeface="+mn-ea"/>
                <a:cs typeface="+mn-ea"/>
              </a:rPr>
              <a:t>减少繁琐的采样步骤</a:t>
            </a:r>
            <a:endParaRPr lang="en-US" sz="2800" b="1">
              <a:latin typeface="+mn-ea"/>
              <a:cs typeface="+mn-ea"/>
            </a:endParaRPr>
          </a:p>
          <a:p>
            <a:pPr lvl="1" indent="0">
              <a:buFont typeface="+mj-lt"/>
              <a:buNone/>
            </a:pPr>
            <a:r>
              <a:rPr sz="2000" b="1">
                <a:latin typeface="+mn-ea"/>
                <a:cs typeface="+mn-ea"/>
              </a:rPr>
              <a:t>自适应的学习</a:t>
            </a:r>
            <a:r>
              <a:rPr sz="2000" b="1">
                <a:solidFill>
                  <a:schemeClr val="accent3"/>
                </a:solidFill>
                <a:latin typeface="+mn-ea"/>
                <a:cs typeface="+mn-ea"/>
              </a:rPr>
              <a:t>三维空间里面物体的分布</a:t>
            </a:r>
            <a:r>
              <a:rPr sz="2000" b="1">
                <a:latin typeface="+mn-ea"/>
                <a:cs typeface="+mn-ea"/>
              </a:rPr>
              <a:t>，同时可以</a:t>
            </a:r>
            <a:r>
              <a:rPr sz="2000" b="1">
                <a:solidFill>
                  <a:schemeClr val="accent3"/>
                </a:solidFill>
                <a:latin typeface="+mn-ea"/>
                <a:cs typeface="+mn-ea"/>
              </a:rPr>
              <a:t>减去</a:t>
            </a:r>
            <a:r>
              <a:rPr lang="en-US" sz="2000" b="1">
                <a:solidFill>
                  <a:schemeClr val="accent3"/>
                </a:solidFill>
                <a:latin typeface="+mn-ea"/>
                <a:cs typeface="+mn-ea"/>
              </a:rPr>
              <a:t>NeRF</a:t>
            </a:r>
            <a:r>
              <a:rPr sz="2000" b="1">
                <a:latin typeface="+mn-ea"/>
                <a:cs typeface="+mn-ea"/>
              </a:rPr>
              <a:t>繁琐的采样步骤。</a:t>
            </a:r>
          </a:p>
          <a:p>
            <a:pPr marL="342900" indent="-342900">
              <a:buFont typeface="+mj-lt"/>
              <a:buAutoNum type="arabicPeriod"/>
            </a:pPr>
            <a:endParaRPr sz="2000" b="1">
              <a:latin typeface="+mn-ea"/>
              <a:cs typeface="+mn-ea"/>
            </a:endParaRPr>
          </a:p>
          <a:p>
            <a:pPr marL="342900" indent="-342900">
              <a:buFont typeface="+mj-lt"/>
              <a:buAutoNum type="arabicPeriod"/>
            </a:pPr>
            <a:endParaRPr lang="zh-CN" sz="2000" b="1">
              <a:latin typeface="+mn-ea"/>
              <a:cs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只存必要的信息</a:t>
            </a:r>
            <a:endParaRPr lang="en-US" altLang="zh-CN" sz="2800" b="1">
              <a:solidFill>
                <a:schemeClr val="accent3"/>
              </a:solidFill>
              <a:latin typeface="+mn-ea"/>
              <a:cs typeface="+mn-ea"/>
            </a:endParaRPr>
          </a:p>
          <a:p>
            <a:pPr lvl="1" indent="0">
              <a:buFont typeface="+mj-lt"/>
              <a:buNone/>
            </a:pPr>
            <a:r>
              <a:rPr lang="zh-CN" sz="2000" b="1">
                <a:latin typeface="+mn-ea"/>
                <a:cs typeface="+mn-ea"/>
              </a:rPr>
              <a:t>将</a:t>
            </a:r>
            <a:r>
              <a:rPr sz="2000" b="1">
                <a:latin typeface="+mn-ea"/>
                <a:cs typeface="+mn-ea"/>
              </a:rPr>
              <a:t>Ne</a:t>
            </a:r>
            <a:r>
              <a:rPr lang="en-US" sz="2000" b="1">
                <a:latin typeface="+mn-ea"/>
                <a:cs typeface="+mn-ea"/>
              </a:rPr>
              <a:t>RF</a:t>
            </a:r>
            <a:r>
              <a:rPr sz="2000" b="1">
                <a:latin typeface="+mn-ea"/>
                <a:cs typeface="+mn-ea"/>
              </a:rPr>
              <a:t>的场景想像成一</a:t>
            </a:r>
            <a:r>
              <a:rPr lang="zh-CN" sz="2000" b="1">
                <a:latin typeface="+mn-ea"/>
                <a:cs typeface="+mn-ea"/>
              </a:rPr>
              <a:t>群</a:t>
            </a:r>
            <a:r>
              <a:rPr sz="2000" b="1">
                <a:solidFill>
                  <a:schemeClr val="accent3"/>
                </a:solidFill>
                <a:latin typeface="+mn-ea"/>
                <a:cs typeface="+mn-ea"/>
              </a:rPr>
              <a:t>非常非常密集的点</a:t>
            </a:r>
            <a:r>
              <a:rPr sz="2000" b="1">
                <a:latin typeface="+mn-ea"/>
                <a:cs typeface="+mn-ea"/>
              </a:rPr>
              <a:t>，需要存储的点的信息，其实</a:t>
            </a:r>
            <a:r>
              <a:rPr lang="zh-CN" sz="2000" b="1">
                <a:latin typeface="+mn-ea"/>
                <a:cs typeface="+mn-ea"/>
              </a:rPr>
              <a:t>只</a:t>
            </a:r>
            <a:r>
              <a:rPr sz="2000" b="1">
                <a:latin typeface="+mn-ea"/>
                <a:cs typeface="+mn-ea"/>
              </a:rPr>
              <a:t>会是那些在</a:t>
            </a:r>
            <a:r>
              <a:rPr sz="2000" b="1">
                <a:solidFill>
                  <a:schemeClr val="accent3"/>
                </a:solidFill>
                <a:latin typeface="+mn-ea"/>
                <a:cs typeface="+mn-ea"/>
              </a:rPr>
              <a:t>物体表面</a:t>
            </a:r>
            <a:r>
              <a:rPr sz="2000" b="1">
                <a:latin typeface="+mn-ea"/>
                <a:cs typeface="+mn-ea"/>
              </a:rPr>
              <a:t>上的，因此能不能</a:t>
            </a:r>
            <a:r>
              <a:rPr sz="2000" b="1">
                <a:solidFill>
                  <a:schemeClr val="accent3"/>
                </a:solidFill>
                <a:latin typeface="+mn-ea"/>
                <a:cs typeface="+mn-ea"/>
              </a:rPr>
              <a:t>只存那些有物体地方的点</a:t>
            </a:r>
            <a:r>
              <a:rPr sz="2000" b="1">
                <a:latin typeface="+mn-ea"/>
                <a:cs typeface="+mn-ea"/>
              </a:rPr>
              <a:t>呢，让网络去学习这些点的坐标与颜色，透明度等等</a:t>
            </a:r>
            <a:r>
              <a:rPr lang="zh-CN" sz="2000" b="1">
                <a:latin typeface="+mn-ea"/>
                <a:cs typeface="+mn-ea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15455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+mn-ea"/>
              </a:rPr>
              <a:t>3D Gaussian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8330" y="2093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一维高斯我们都很熟悉，如下图所示</a:t>
            </a: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86300" y="2685415"/>
            <a:ext cx="2819400" cy="2500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743200" y="5462270"/>
            <a:ext cx="6698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n-ea"/>
                <a:cs typeface="+mn-ea"/>
              </a:rPr>
              <a:t>均值为</a:t>
            </a:r>
            <a:r>
              <a:rPr lang="en-US" altLang="zh-CN" b="1">
                <a:latin typeface="+mn-ea"/>
                <a:cs typeface="+mn-ea"/>
              </a:rPr>
              <a:t>μ</a:t>
            </a:r>
            <a:r>
              <a:rPr lang="zh-CN" altLang="en-US" b="1">
                <a:latin typeface="+mn-ea"/>
                <a:cs typeface="+mn-ea"/>
              </a:rPr>
              <a:t>，方差为</a:t>
            </a:r>
            <a:r>
              <a:rPr lang="en-US" altLang="zh-CN" b="1">
                <a:latin typeface="+mn-ea"/>
                <a:cs typeface="+mn-ea"/>
              </a:rPr>
              <a:t>σ</a:t>
            </a:r>
            <a:r>
              <a:rPr lang="zh-CN" altLang="en-US" b="1">
                <a:latin typeface="+mn-ea"/>
                <a:cs typeface="+mn-ea"/>
              </a:rPr>
              <a:t>，数据有</a:t>
            </a:r>
            <a:r>
              <a:rPr lang="en-US" altLang="zh-CN" b="1">
                <a:latin typeface="+mn-ea"/>
                <a:cs typeface="+mn-ea"/>
              </a:rPr>
              <a:t>99%</a:t>
            </a:r>
            <a:r>
              <a:rPr lang="zh-CN" altLang="en-US" b="1">
                <a:latin typeface="+mn-ea"/>
                <a:cs typeface="+mn-ea"/>
              </a:rPr>
              <a:t>的概率落在</a:t>
            </a:r>
            <a:r>
              <a:rPr lang="en-US" altLang="zh-CN" b="1">
                <a:solidFill>
                  <a:schemeClr val="accent3"/>
                </a:solidFill>
                <a:latin typeface="+mn-ea"/>
                <a:cs typeface="+mn-ea"/>
              </a:rPr>
              <a:t>μ-3σ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</a:rPr>
              <a:t>到</a:t>
            </a:r>
            <a:r>
              <a:rPr lang="en-US" altLang="zh-CN" b="1">
                <a:solidFill>
                  <a:schemeClr val="accent3"/>
                </a:solidFill>
                <a:latin typeface="+mn-ea"/>
                <a:cs typeface="+mn-ea"/>
              </a:rPr>
              <a:t>μ+3σ</a:t>
            </a:r>
            <a:r>
              <a:rPr lang="zh-CN" altLang="en-US" b="1">
                <a:latin typeface="+mn-ea"/>
                <a:cs typeface="+mn-ea"/>
              </a:rPr>
              <a:t>之间。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15455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+mn-ea"/>
              </a:rPr>
              <a:t>3D </a:t>
            </a:r>
            <a:r>
              <a:rPr lang="en-US" altLang="zh-CN" sz="2400" b="1">
                <a:latin typeface="+mn-ea"/>
              </a:rPr>
              <a:t>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8330" y="2005965"/>
                <a:ext cx="99110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latin typeface="+mn-ea"/>
                    <a:cs typeface="+mn-ea"/>
                  </a:rPr>
                  <a:t>那么对于三维高斯，其实是个无限大的椭圆，有</a:t>
                </a:r>
                <a:r>
                  <a:rPr lang="en-US" altLang="zh-CN" b="1">
                    <a:solidFill>
                      <a:schemeClr val="accent2"/>
                    </a:solidFill>
                    <a:latin typeface="+mn-ea"/>
                    <a:cs typeface="+mn-ea"/>
                  </a:rPr>
                  <a:t>99%</a:t>
                </a:r>
                <a:r>
                  <a:rPr lang="zh-CN" altLang="en-US" b="1">
                    <a:solidFill>
                      <a:schemeClr val="accent2"/>
                    </a:solidFill>
                    <a:latin typeface="+mn-ea"/>
                    <a:cs typeface="+mn-ea"/>
                  </a:rPr>
                  <a:t>的概率</a:t>
                </a:r>
                <a:r>
                  <a:rPr lang="zh-CN" altLang="en-US" b="1">
                    <a:latin typeface="+mn-ea"/>
                    <a:cs typeface="+mn-ea"/>
                  </a:rPr>
                  <a:t>落在半径为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𝟑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、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𝟑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、</m:t>
                    </m:r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𝟑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>
                    <a:latin typeface="+mn-ea"/>
                    <a:cs typeface="+mn-ea"/>
                  </a:rPr>
                  <a:t>的椭球内，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、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、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为协方差矩阵</a:t>
                </a:r>
                <a:r>
                  <a:rPr lang="en-US" altLang="zh-CN" b="1">
                    <a:solidFill>
                      <a:schemeClr val="accent2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Σ</a:t>
                </a:r>
                <a:r>
                  <a:rPr lang="zh-CN" altLang="en-US" b="1">
                    <a:solidFill>
                      <a:schemeClr val="accent2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的特征值</a:t>
                </a:r>
                <a:r>
                  <a:rPr lang="zh-CN" altLang="en-US" b="1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0" y="2005965"/>
                <a:ext cx="9911080" cy="645160"/>
              </a:xfrm>
              <a:prstGeom prst="rect">
                <a:avLst/>
              </a:prstGeom>
              <a:blipFill rotWithShape="1">
                <a:blip r:embed="rId5"/>
                <a:stretch>
                  <a:fillRect r="-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g"/>
          <p:cNvPicPr>
            <a:picLocks noChangeAspect="1"/>
          </p:cNvPicPr>
          <p:nvPr/>
        </p:nvPicPr>
        <p:blipFill>
          <a:blip r:embed="rId6"/>
          <a:srcRect b="3276"/>
          <a:stretch>
            <a:fillRect/>
          </a:stretch>
        </p:blipFill>
        <p:spPr>
          <a:xfrm>
            <a:off x="3246120" y="2755265"/>
            <a:ext cx="5699760" cy="3564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4690" y="1803400"/>
            <a:ext cx="9364345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zh-CN" altLang="en-US" sz="32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早期建模也用过一个个椭球表示场景</a:t>
            </a:r>
            <a:endParaRPr sz="2000" b="1"/>
          </a:p>
          <a:p>
            <a:pPr indent="0">
              <a:buFont typeface="+mj-lt"/>
              <a:buNone/>
            </a:pPr>
            <a:endParaRPr lang="zh-CN" sz="2000" b="1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8330" y="1435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3D Gaussian</a:t>
            </a:r>
            <a:r>
              <a:rPr lang="zh-CN" altLang="en-US"/>
              <a:t>直观感受</a:t>
            </a:r>
          </a:p>
        </p:txBody>
      </p:sp>
      <p:pic>
        <p:nvPicPr>
          <p:cNvPr id="7" name="图片 6" descr="椭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630" y="2769870"/>
            <a:ext cx="4897755" cy="330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4690" y="1803400"/>
            <a:ext cx="9364345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zh-CN" altLang="en-US" sz="32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用</a:t>
            </a:r>
            <a:r>
              <a:rPr lang="en-US" altLang="zh-CN" sz="32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3D Gaussian</a:t>
            </a:r>
            <a:r>
              <a:rPr lang="zh-CN" altLang="en-US" sz="3200" b="1">
                <a:gradFill>
                  <a:gsLst>
                    <a:gs pos="50000">
                      <a:schemeClr val="accent1"/>
                    </a:gs>
                    <a:gs pos="0">
                      <a:schemeClr val="accent1">
                        <a:lumMod val="25000"/>
                        <a:lumOff val="75000"/>
                      </a:schemeClr>
                    </a:gs>
                    <a:gs pos="100000">
                      <a:schemeClr val="accent1">
                        <a:lumMod val="85000"/>
                      </a:schemeClr>
                    </a:gs>
                  </a:gsLst>
                  <a:lin ang="5400000" scaled="1"/>
                </a:gradFill>
              </a:rPr>
              <a:t>表示场景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8330" y="14351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3D Gaussian</a:t>
            </a:r>
            <a:r>
              <a:rPr lang="zh-CN" altLang="en-US"/>
              <a:t>直观感受</a:t>
            </a:r>
          </a:p>
        </p:txBody>
      </p:sp>
      <p:pic>
        <p:nvPicPr>
          <p:cNvPr id="3" name="图片 2" descr="splatti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b="2701"/>
          <a:stretch>
            <a:fillRect/>
          </a:stretch>
        </p:blipFill>
        <p:spPr>
          <a:xfrm>
            <a:off x="3696335" y="2981325"/>
            <a:ext cx="4796155" cy="3173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4860" y="2405380"/>
            <a:ext cx="4712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并不是实体椭球，是一个个</a:t>
            </a:r>
            <a:r>
              <a:rPr lang="en-US" altLang="zh-CN"/>
              <a:t>3D</a:t>
            </a:r>
            <a:r>
              <a:rPr lang="zh-CN" altLang="en-US"/>
              <a:t>高斯分布。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08330" y="1419860"/>
            <a:ext cx="10546080" cy="1316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endParaRPr lang="zh-CN" altLang="en-US" sz="2000" b="1"/>
          </a:p>
          <a:p>
            <a:pPr indent="0">
              <a:buFont typeface="+mj-lt"/>
              <a:buNone/>
            </a:pPr>
            <a:r>
              <a:rPr lang="en-US" altLang="zh-CN" sz="2400" b="1"/>
              <a:t>3D Gaussian——</a:t>
            </a:r>
            <a:r>
              <a:rPr lang="zh-CN" altLang="en-US" sz="2400" b="1"/>
              <a:t>点体积的扩展</a:t>
            </a:r>
          </a:p>
          <a:p>
            <a:pPr indent="0">
              <a:buFont typeface="+mj-lt"/>
              <a:buNone/>
            </a:pPr>
            <a:endParaRPr lang="zh-CN" altLang="en-US" sz="2000" b="1"/>
          </a:p>
          <a:p>
            <a:pPr indent="457200">
              <a:buFont typeface="+mj-lt"/>
              <a:buNone/>
            </a:pPr>
            <a:r>
              <a:rPr lang="zh-CN" altLang="en-US" sz="2000" b="1"/>
              <a:t>与基于点的渲染一样，因为点没有体积，所以需要对它进行扩展，扩展方式采用</a:t>
            </a:r>
            <a:r>
              <a:rPr lang="en-US" altLang="zh-CN" sz="2000" b="1"/>
              <a:t>3D Gaussian</a:t>
            </a:r>
            <a:r>
              <a:rPr lang="zh-CN" altLang="en-US" sz="2000" b="1"/>
              <a:t>。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29175" y="3107690"/>
          <a:ext cx="2104390" cy="69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02665" imgH="330200" progId="Equation.KSEE3">
                  <p:embed/>
                </p:oleObj>
              </mc:Choice>
              <mc:Fallback>
                <p:oleObj r:id="rId5" imgW="1002665" imgH="330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9175" y="3107690"/>
                        <a:ext cx="2104390" cy="693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08330" y="4178300"/>
            <a:ext cx="9886950" cy="20453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>
              <a:buFont typeface="+mj-lt"/>
              <a:buNone/>
            </a:pPr>
            <a:r>
              <a:rPr lang="en-US" altLang="zh-CN" sz="2000" b="1"/>
              <a:t>3D Gaussian</a:t>
            </a:r>
            <a:r>
              <a:rPr lang="zh-CN" altLang="en-US" sz="2000" b="1"/>
              <a:t>这种表示有更强的灵活性，它可以用</a:t>
            </a:r>
            <a:r>
              <a:rPr lang="zh-CN" altLang="en-US" sz="2000" b="1">
                <a:solidFill>
                  <a:schemeClr val="accent2"/>
                </a:solidFill>
              </a:rPr>
              <a:t>较少的点表示更复杂</a:t>
            </a:r>
            <a:r>
              <a:rPr lang="zh-CN" altLang="en-US" sz="2000" b="1"/>
              <a:t>的形状。因此，为了能够渲染，我们希望存储的信息变成了：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每个点的坐标；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每个点的高斯表示中的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</a:rPr>
              <a:t>Σ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每个点的颜色；</a:t>
            </a:r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每个点的不透明度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</a:rPr>
              <a:t>α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</a:endParaRPr>
          </a:p>
          <a:p>
            <a:pPr indent="457200">
              <a:buFont typeface="+mj-lt"/>
              <a:buNone/>
            </a:pPr>
            <a:r>
              <a:rPr lang="en-US" altLang="zh-CN" sz="2000" b="1"/>
              <a:t> </a:t>
            </a:r>
          </a:p>
        </p:txBody>
      </p:sp>
      <p:pic>
        <p:nvPicPr>
          <p:cNvPr id="7" name="图片 6" descr="gg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900" y="4709160"/>
            <a:ext cx="3589020" cy="20186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Background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多径"/>
          <p:cNvPicPr>
            <a:picLocks noChangeAspect="1"/>
          </p:cNvPicPr>
          <p:nvPr/>
        </p:nvPicPr>
        <p:blipFill>
          <a:blip r:embed="rId5"/>
          <a:srcRect r="7845" b="4041"/>
          <a:stretch>
            <a:fillRect/>
          </a:stretch>
        </p:blipFill>
        <p:spPr>
          <a:xfrm>
            <a:off x="608330" y="2065020"/>
            <a:ext cx="4692015" cy="3664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4575" y="2233295"/>
            <a:ext cx="5155565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室内场景的空间特征复杂，多径效应显著。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/>
              <a:t>在室内场景下，传统基于统计的信道建模方法难以处理小尺度的信道信息变化，无法考虑不同介质所造成的反射、散射等效应。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基于 Ray-tracing 的方法也存在着计算开销大、空间模型获取困难等诸多限制。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08330" y="1396365"/>
            <a:ext cx="9364345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en-US" altLang="zh-CN" sz="2000" b="1">
                <a:latin typeface="+mn-ea"/>
                <a:cs typeface="+mn-ea"/>
              </a:rPr>
              <a:t>3D Gaussian——</a:t>
            </a:r>
            <a:r>
              <a:rPr lang="zh-CN" altLang="en-US" sz="2000" b="1">
                <a:latin typeface="+mn-ea"/>
                <a:cs typeface="+mn-ea"/>
              </a:rPr>
              <a:t>只有三个高斯</a:t>
            </a: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325" y="2614930"/>
            <a:ext cx="6991350" cy="39325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08330" y="1396365"/>
            <a:ext cx="9364345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en-US" altLang="zh-CN" sz="2000" b="1">
                <a:latin typeface="+mn-ea"/>
                <a:cs typeface="+mn-ea"/>
              </a:rPr>
              <a:t>3D Gaussian——700</a:t>
            </a:r>
            <a:r>
              <a:rPr lang="zh-CN" altLang="en-US" sz="2000" b="1">
                <a:latin typeface="+mn-ea"/>
                <a:cs typeface="+mn-ea"/>
              </a:rPr>
              <a:t>万个高斯</a:t>
            </a:r>
          </a:p>
        </p:txBody>
      </p:sp>
      <p:pic>
        <p:nvPicPr>
          <p:cNvPr id="5" name="图片 4" descr="7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5" y="2529840"/>
            <a:ext cx="5532120" cy="3668395"/>
          </a:xfrm>
          <a:prstGeom prst="rect">
            <a:avLst/>
          </a:prstGeom>
        </p:spPr>
      </p:pic>
      <p:pic>
        <p:nvPicPr>
          <p:cNvPr id="8" name="图片 7" descr="sparseg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965" y="2529840"/>
            <a:ext cx="5518150" cy="3668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1545590"/>
            <a:ext cx="8162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+mn-ea"/>
              </a:rPr>
              <a:t>什么是</a:t>
            </a:r>
            <a:r>
              <a:rPr lang="en-US" altLang="zh-CN" sz="2000" b="1">
                <a:latin typeface="+mn-ea"/>
              </a:rPr>
              <a:t>splatting——</a:t>
            </a:r>
            <a:r>
              <a:rPr lang="zh-CN" altLang="en-US" sz="2000" b="1">
                <a:latin typeface="+mn-ea"/>
              </a:rPr>
              <a:t>先说说</a:t>
            </a:r>
            <a:r>
              <a:rPr lang="zh-CN" altLang="en-US" sz="2000" b="1">
                <a:solidFill>
                  <a:schemeClr val="accent2"/>
                </a:solidFill>
                <a:latin typeface="+mn-ea"/>
              </a:rPr>
              <a:t>光栅化</a:t>
            </a:r>
            <a:r>
              <a:rPr lang="en-US" altLang="zh-CN" sz="2000" b="1">
                <a:latin typeface="+mn-ea"/>
              </a:rPr>
              <a:t>(</a:t>
            </a:r>
            <a:r>
              <a:rPr lang="zh-CN" altLang="en-US" sz="2000" b="1">
                <a:latin typeface="+mn-ea"/>
              </a:rPr>
              <a:t>栅格化、</a:t>
            </a:r>
            <a:r>
              <a:rPr lang="en-US" altLang="zh-CN" sz="2000" b="1">
                <a:latin typeface="+mn-ea"/>
              </a:rPr>
              <a:t>Rasterization)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2005965"/>
            <a:ext cx="10775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直观理解</a:t>
            </a:r>
          </a:p>
          <a:p>
            <a:pPr algn="ctr"/>
            <a:r>
              <a:rPr lang="zh-CN" b="1">
                <a:solidFill>
                  <a:schemeClr val="tx1"/>
                </a:solidFill>
              </a:rPr>
              <a:t>光栅化</a:t>
            </a:r>
            <a:r>
              <a:rPr lang="zh-CN" b="1">
                <a:solidFill>
                  <a:schemeClr val="accent2"/>
                </a:solidFill>
              </a:rPr>
              <a:t>就是把东西画在屏幕上的一个过程</a:t>
            </a:r>
          </a:p>
        </p:txBody>
      </p:sp>
      <p:pic>
        <p:nvPicPr>
          <p:cNvPr id="3" name="图片 2" descr="rasteriz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935" y="3469640"/>
            <a:ext cx="4736465" cy="2785745"/>
          </a:xfrm>
          <a:prstGeom prst="rect">
            <a:avLst/>
          </a:prstGeom>
        </p:spPr>
      </p:pic>
      <p:pic>
        <p:nvPicPr>
          <p:cNvPr id="10" name="图片 9" descr="ra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" y="3469640"/>
            <a:ext cx="4336415" cy="2811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08330" y="154559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+mn-ea"/>
              </a:rPr>
              <a:t>Splatting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2005965"/>
            <a:ext cx="10775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b="1"/>
              <a:t>Splatting 是一种用于</a:t>
            </a:r>
            <a:r>
              <a:rPr b="1">
                <a:solidFill>
                  <a:schemeClr val="accent3"/>
                </a:solidFill>
              </a:rPr>
              <a:t>光栅化 3D 对象的技术</a:t>
            </a:r>
            <a:r>
              <a:rPr b="1"/>
              <a:t>。这些 3D 对象被</a:t>
            </a:r>
            <a:r>
              <a:rPr b="1">
                <a:solidFill>
                  <a:schemeClr val="accent3"/>
                </a:solidFill>
              </a:rPr>
              <a:t>映射到投影平面</a:t>
            </a:r>
            <a:r>
              <a:rPr b="1"/>
              <a:t>后得到的 2D 图形称为 splat，就像雪球打在墙上留下的印记，能量从中心向外扩散并减弱。这个过程可以在 GPU 上并行处理，因为每个 Splat 之间是独立的。</a:t>
            </a:r>
          </a:p>
          <a:p>
            <a:endParaRPr b="1"/>
          </a:p>
        </p:txBody>
      </p:sp>
      <p:pic>
        <p:nvPicPr>
          <p:cNvPr id="3" name="图片 2" descr="s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3441700"/>
            <a:ext cx="5729605" cy="2647315"/>
          </a:xfrm>
          <a:prstGeom prst="rect">
            <a:avLst/>
          </a:prstGeom>
        </p:spPr>
      </p:pic>
      <p:pic>
        <p:nvPicPr>
          <p:cNvPr id="8" name="图片 7" descr="giph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885" y="3441700"/>
            <a:ext cx="4305935" cy="2695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08330" y="1522730"/>
            <a:ext cx="10749915" cy="173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zh-CN" altLang="en-US" sz="2400" b="1"/>
              <a:t>点的颜色表示</a:t>
            </a:r>
          </a:p>
          <a:p>
            <a:pPr indent="0">
              <a:buFont typeface="+mj-lt"/>
              <a:buNone/>
            </a:pPr>
            <a:endParaRPr lang="zh-CN" altLang="en-US" sz="2000" b="1"/>
          </a:p>
          <a:p>
            <a:pPr indent="457200">
              <a:buFont typeface="+mj-lt"/>
              <a:buNone/>
            </a:pPr>
            <a:r>
              <a:rPr lang="zh-CN" altLang="en-US" sz="2000" b="1"/>
              <a:t>为了使得</a:t>
            </a:r>
            <a:r>
              <a:rPr lang="zh-CN" altLang="en-US" sz="2000" b="1">
                <a:solidFill>
                  <a:schemeClr val="accent2"/>
                </a:solidFill>
              </a:rPr>
              <a:t>同一个点</a:t>
            </a:r>
            <a:r>
              <a:rPr lang="zh-CN" altLang="en-US" sz="2000" b="1"/>
              <a:t>从</a:t>
            </a:r>
            <a:r>
              <a:rPr lang="zh-CN" altLang="en-US" sz="2000" b="1">
                <a:solidFill>
                  <a:schemeClr val="accent2"/>
                </a:solidFill>
              </a:rPr>
              <a:t>不同的方向</a:t>
            </a:r>
            <a:r>
              <a:rPr lang="zh-CN" altLang="en-US" sz="2000" b="1"/>
              <a:t>看过去的</a:t>
            </a:r>
            <a:r>
              <a:rPr lang="zh-CN" altLang="en-US" sz="2000" b="1">
                <a:solidFill>
                  <a:schemeClr val="accent2"/>
                </a:solidFill>
              </a:rPr>
              <a:t>颜色不一样</a:t>
            </a:r>
            <a:r>
              <a:rPr lang="zh-CN" altLang="en-US" sz="2000" b="1"/>
              <a:t>，之前</a:t>
            </a:r>
            <a:r>
              <a:rPr lang="en-US" altLang="zh-CN" sz="2000" b="1">
                <a:solidFill>
                  <a:schemeClr val="accent6"/>
                </a:solidFill>
              </a:rPr>
              <a:t>NeRF</a:t>
            </a:r>
            <a:r>
              <a:rPr lang="zh-CN" altLang="en-US" sz="2000" b="1"/>
              <a:t>是采用输入</a:t>
            </a:r>
            <a:r>
              <a:rPr lang="en-US" altLang="zh-CN" sz="2000" b="1">
                <a:solidFill>
                  <a:schemeClr val="accent2"/>
                </a:solidFill>
              </a:rPr>
              <a:t>view direction</a:t>
            </a:r>
            <a:r>
              <a:rPr lang="zh-CN" altLang="en-US" sz="2000" b="1"/>
              <a:t>的信息通过</a:t>
            </a:r>
            <a:r>
              <a:rPr lang="zh-CN" altLang="en-US" sz="2000" b="1">
                <a:solidFill>
                  <a:schemeClr val="accent6"/>
                </a:solidFill>
              </a:rPr>
              <a:t>神经网络解码</a:t>
            </a:r>
            <a:r>
              <a:rPr lang="zh-CN" altLang="en-US" sz="2000" b="1"/>
              <a:t>得到，而在</a:t>
            </a:r>
            <a:r>
              <a:rPr lang="en-US" altLang="zh-CN" sz="2000" b="1">
                <a:solidFill>
                  <a:schemeClr val="accent2"/>
                </a:solidFill>
              </a:rPr>
              <a:t>3D Gaussian</a:t>
            </a:r>
            <a:r>
              <a:rPr lang="zh-CN" altLang="en-US" sz="2000" b="1"/>
              <a:t>这边，自然而然就想到采用</a:t>
            </a:r>
            <a:r>
              <a:rPr lang="zh-CN" altLang="en-US" sz="2000" b="1">
                <a:solidFill>
                  <a:schemeClr val="accent2"/>
                </a:solidFill>
              </a:rPr>
              <a:t>球谐函数（</a:t>
            </a:r>
            <a:r>
              <a:rPr lang="en-US" altLang="zh-CN" sz="2000" b="1">
                <a:solidFill>
                  <a:schemeClr val="accent2"/>
                </a:solidFill>
                <a:sym typeface="+mn-ea"/>
              </a:rPr>
              <a:t>Spherical Harmonics</a:t>
            </a:r>
            <a:r>
              <a:rPr lang="zh-CN" altLang="en-US" sz="2000" b="1">
                <a:solidFill>
                  <a:schemeClr val="accent2"/>
                </a:solidFill>
              </a:rPr>
              <a:t>）</a:t>
            </a:r>
          </a:p>
        </p:txBody>
      </p:sp>
      <p:pic>
        <p:nvPicPr>
          <p:cNvPr id="7" name="图片 6" descr="SH"/>
          <p:cNvPicPr>
            <a:picLocks noChangeAspect="1"/>
          </p:cNvPicPr>
          <p:nvPr/>
        </p:nvPicPr>
        <p:blipFill>
          <a:blip r:embed="rId5"/>
          <a:srcRect l="14461" t="5717" r="11363" b="11031"/>
          <a:stretch>
            <a:fillRect/>
          </a:stretch>
        </p:blipFill>
        <p:spPr>
          <a:xfrm>
            <a:off x="1047750" y="3429000"/>
            <a:ext cx="3405505" cy="2869565"/>
          </a:xfrm>
          <a:prstGeom prst="rect">
            <a:avLst/>
          </a:prstGeom>
        </p:spPr>
      </p:pic>
      <p:pic>
        <p:nvPicPr>
          <p:cNvPr id="8" name="图片 7" descr="shcolo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725" y="3256280"/>
            <a:ext cx="2626995" cy="32454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08330" y="1522730"/>
            <a:ext cx="9364345" cy="173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zh-CN" altLang="en-US" sz="2000" b="1"/>
              <a:t>球谐函数</a:t>
            </a:r>
            <a:r>
              <a:rPr lang="en-US" altLang="zh-CN" sz="2000" b="1"/>
              <a:t>SH</a:t>
            </a:r>
            <a:endParaRPr lang="zh-CN" altLang="en-US" sz="2000" b="1"/>
          </a:p>
          <a:p>
            <a:pPr indent="457200">
              <a:buFont typeface="+mj-lt"/>
              <a:buNone/>
            </a:pPr>
            <a:r>
              <a:rPr lang="zh-CN" altLang="en-US" sz="2000" b="1"/>
              <a:t>回忆傅里叶级数展开，就是将函数表示成</a:t>
            </a:r>
            <a:r>
              <a:rPr lang="zh-CN" altLang="en-US" sz="2000" b="1">
                <a:solidFill>
                  <a:schemeClr val="accent2"/>
                </a:solidFill>
              </a:rPr>
              <a:t>一组基函数的线性组合</a:t>
            </a:r>
            <a:r>
              <a:rPr lang="zh-CN" altLang="en-US" sz="2000" b="1"/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7745" y="2760345"/>
            <a:ext cx="9771380" cy="669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/>
              <a:t>那么考虑一个有界的，闭合的，平滑的</a:t>
            </a:r>
            <a:r>
              <a:rPr lang="zh-CN" altLang="en-US" b="1">
                <a:solidFill>
                  <a:schemeClr val="accent2"/>
                </a:solidFill>
              </a:rPr>
              <a:t>曲面</a:t>
            </a:r>
            <a:r>
              <a:rPr lang="zh-CN" altLang="en-US" b="1"/>
              <a:t>，也可以用基函数表示，</a:t>
            </a:r>
            <a:r>
              <a:rPr lang="zh-CN" altLang="en-US" b="1">
                <a:solidFill>
                  <a:schemeClr val="accent2"/>
                </a:solidFill>
              </a:rPr>
              <a:t>这组基函数就是球谐函数</a:t>
            </a:r>
            <a:r>
              <a:rPr lang="zh-CN" altLang="en-US" b="1"/>
              <a:t>。</a:t>
            </a:r>
          </a:p>
          <a:p>
            <a:endParaRPr lang="zh-CN" altLang="en-US" b="1"/>
          </a:p>
        </p:txBody>
      </p:sp>
      <p:pic>
        <p:nvPicPr>
          <p:cNvPr id="8" name="图片 7" descr="shbas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" y="3256280"/>
            <a:ext cx="4854575" cy="33985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4180" y="6286500"/>
            <a:ext cx="880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  <a:sym typeface="+mn-ea"/>
              </a:rPr>
              <a:t>左图是其前几个</a:t>
            </a:r>
            <a:r>
              <a:rPr lang="en-US" altLang="zh-CN" b="1">
                <a:solidFill>
                  <a:schemeClr val="accent2"/>
                </a:solidFill>
                <a:sym typeface="+mn-ea"/>
              </a:rPr>
              <a:t>level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的基函数，右图展示了随着</a:t>
            </a:r>
            <a:r>
              <a:rPr lang="en-US" altLang="zh-CN" b="1">
                <a:solidFill>
                  <a:schemeClr val="accent2"/>
                </a:solidFill>
                <a:sym typeface="+mn-ea"/>
              </a:rPr>
              <a:t>level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增加，对曲面的拟合能力越强</a:t>
            </a:r>
          </a:p>
        </p:txBody>
      </p:sp>
      <p:pic>
        <p:nvPicPr>
          <p:cNvPr id="10" name="图片 9" descr="composit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850" y="3546475"/>
            <a:ext cx="5875020" cy="2698115"/>
          </a:xfrm>
          <a:prstGeom prst="rect">
            <a:avLst/>
          </a:prstGeom>
        </p:spPr>
      </p:pic>
      <p:pic>
        <p:nvPicPr>
          <p:cNvPr id="7" name="图片 6" descr="fr"/>
          <p:cNvPicPr>
            <a:picLocks noChangeAspect="1"/>
          </p:cNvPicPr>
          <p:nvPr/>
        </p:nvPicPr>
        <p:blipFill>
          <a:blip r:embed="rId7"/>
          <a:srcRect t="2887" r="21" b="72677"/>
          <a:stretch>
            <a:fillRect/>
          </a:stretch>
        </p:blipFill>
        <p:spPr>
          <a:xfrm>
            <a:off x="3097530" y="2169160"/>
            <a:ext cx="5989955" cy="591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>
                <a:sym typeface="+mn-ea"/>
              </a:rPr>
              <a:t>3D Gaussian Splatting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90" y="2720975"/>
            <a:ext cx="9982835" cy="2270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9450" y="2165350"/>
            <a:ext cx="3420745" cy="3695065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206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1.</a:t>
            </a:r>
            <a:r>
              <a:rPr lang="zh-CN" altLang="en-US" b="1"/>
              <a:t>初始化高斯点云</a:t>
            </a:r>
          </a:p>
        </p:txBody>
      </p:sp>
      <p:sp>
        <p:nvSpPr>
          <p:cNvPr id="7" name="矩形 6"/>
          <p:cNvSpPr/>
          <p:nvPr/>
        </p:nvSpPr>
        <p:spPr>
          <a:xfrm>
            <a:off x="4100195" y="2165350"/>
            <a:ext cx="3420745" cy="36950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20940" y="2165350"/>
            <a:ext cx="3420745" cy="36950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73650" y="161734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2.</a:t>
            </a:r>
            <a:r>
              <a:rPr lang="zh-CN" altLang="en-US" b="1"/>
              <a:t>交叉优化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4799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3.</a:t>
            </a:r>
            <a:r>
              <a:rPr lang="zh-CN" altLang="en-US" b="1"/>
              <a:t>快速可微光栅化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：初始化高斯点云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90" y="2720975"/>
            <a:ext cx="9982835" cy="2270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9450" y="2165350"/>
            <a:ext cx="3420745" cy="3695065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206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1.</a:t>
            </a:r>
            <a:r>
              <a:rPr lang="zh-CN" altLang="en-US" b="1"/>
              <a:t>初始化高斯点云</a:t>
            </a:r>
          </a:p>
        </p:txBody>
      </p:sp>
      <p:sp>
        <p:nvSpPr>
          <p:cNvPr id="7" name="矩形 6"/>
          <p:cNvSpPr/>
          <p:nvPr/>
        </p:nvSpPr>
        <p:spPr>
          <a:xfrm>
            <a:off x="4100195" y="2165350"/>
            <a:ext cx="3420745" cy="36950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20940" y="2165350"/>
            <a:ext cx="3420745" cy="36950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73650" y="161734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>
                    <a:lumMod val="85000"/>
                  </a:schemeClr>
                </a:solidFill>
              </a:rPr>
              <a:t>2.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交叉优化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4799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快速可微光栅化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：初始化高斯点云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08330" y="1450975"/>
            <a:ext cx="11134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文中初始化采用</a:t>
            </a:r>
            <a:r>
              <a:rPr lang="en-US" altLang="zh-CN" b="1">
                <a:solidFill>
                  <a:schemeClr val="accent2"/>
                </a:solidFill>
              </a:rPr>
              <a:t>SFM(structure from motion)</a:t>
            </a:r>
            <a:r>
              <a:rPr lang="zh-CN" altLang="en-US" b="1"/>
              <a:t>产生符合物体外观的</a:t>
            </a:r>
            <a:r>
              <a:rPr lang="en-US" altLang="zh-CN" b="1"/>
              <a:t>稀疏3D点云</a:t>
            </a:r>
            <a:r>
              <a:rPr lang="zh-CN" altLang="en-US" b="1"/>
              <a:t>。</a:t>
            </a:r>
          </a:p>
        </p:txBody>
      </p:sp>
      <p:pic>
        <p:nvPicPr>
          <p:cNvPr id="3" name="图片 2" descr="sf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05" y="2686050"/>
            <a:ext cx="5252720" cy="3479165"/>
          </a:xfrm>
          <a:prstGeom prst="rect">
            <a:avLst/>
          </a:prstGeom>
        </p:spPr>
      </p:pic>
      <p:pic>
        <p:nvPicPr>
          <p:cNvPr id="4" name="图片 3" descr="7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" y="2712720"/>
            <a:ext cx="5207000" cy="34524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28345" y="1525905"/>
            <a:ext cx="106959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accent3"/>
                </a:solidFill>
              </a:rPr>
              <a:t>明明一个场景有</a:t>
            </a:r>
            <a:r>
              <a:rPr lang="en-US" altLang="zh-CN" sz="2800" b="1">
                <a:solidFill>
                  <a:schemeClr val="accent3"/>
                </a:solidFill>
              </a:rPr>
              <a:t>millions of Gaussian</a:t>
            </a:r>
          </a:p>
          <a:p>
            <a:r>
              <a:rPr lang="zh-CN" altLang="en-US" sz="2800" b="1">
                <a:solidFill>
                  <a:schemeClr val="accent3"/>
                </a:solidFill>
              </a:rPr>
              <a:t>为什么</a:t>
            </a:r>
            <a:r>
              <a:rPr lang="en-US" altLang="zh-CN" sz="2800" b="1">
                <a:solidFill>
                  <a:schemeClr val="accent3"/>
                </a:solidFill>
              </a:rPr>
              <a:t>Gaussian Splatting</a:t>
            </a:r>
            <a:r>
              <a:rPr lang="zh-CN" altLang="en-US" sz="2800" b="1">
                <a:solidFill>
                  <a:schemeClr val="accent3"/>
                </a:solidFill>
              </a:rPr>
              <a:t>的渲染速度那么快？</a:t>
            </a:r>
          </a:p>
        </p:txBody>
      </p:sp>
      <p:pic>
        <p:nvPicPr>
          <p:cNvPr id="3" name="图片 2" descr="fr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2912110"/>
            <a:ext cx="5455920" cy="3509010"/>
          </a:xfrm>
          <a:prstGeom prst="rect">
            <a:avLst/>
          </a:prstGeom>
        </p:spPr>
      </p:pic>
      <p:pic>
        <p:nvPicPr>
          <p:cNvPr id="4" name="图片 3" descr="frrr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2912110"/>
            <a:ext cx="5449570" cy="35083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3655" y="1759585"/>
            <a:ext cx="5424170" cy="4935855"/>
          </a:xfrm>
        </p:spPr>
        <p:txBody>
          <a:bodyPr/>
          <a:lstStyle/>
          <a:p>
            <a:pPr marL="0" indent="457200">
              <a:lnSpc>
                <a:spcPct val="120000"/>
              </a:lnSpc>
              <a:buNone/>
            </a:pPr>
            <a:r>
              <a:rPr lang="zh-CN" altLang="en-US" sz="24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自由空间中，RF信号的传播可以被</a:t>
            </a:r>
            <a:r>
              <a:rPr lang="en-US" altLang="zh-CN" sz="24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Maxwell</a:t>
            </a:r>
            <a:r>
              <a:rPr lang="zh-CN" altLang="en-US" sz="24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和</a:t>
            </a:r>
            <a:r>
              <a:rPr lang="en-US" altLang="zh-CN" sz="24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Friis</a:t>
            </a:r>
            <a:r>
              <a:rPr lang="zh-CN" altLang="en-US" sz="24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方程</a:t>
            </a:r>
            <a:r>
              <a:rPr lang="zh-CN" altLang="en-US" sz="24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精确地建模。</a:t>
            </a:r>
          </a:p>
          <a:p>
            <a:pPr marL="0" indent="457200">
              <a:lnSpc>
                <a:spcPct val="120000"/>
              </a:lnSpc>
              <a:buNone/>
            </a:pPr>
            <a:r>
              <a:rPr lang="zh-CN" altLang="en-US" sz="24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然而，当物体进入由发射点（TX）和接收点（RX）定义的</a:t>
            </a:r>
            <a:r>
              <a:rPr lang="zh-CN" altLang="en-US" sz="24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第一菲涅尔区域</a:t>
            </a:r>
            <a:r>
              <a:rPr lang="zh-CN" altLang="en-US" sz="24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时，自由空间模型就失效了。</a:t>
            </a:r>
          </a:p>
          <a:p>
            <a:pPr marL="0" indent="457200">
              <a:lnSpc>
                <a:spcPct val="120000"/>
              </a:lnSpc>
              <a:buNone/>
            </a:pPr>
            <a:r>
              <a:rPr lang="zh-CN" altLang="en-US" sz="24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如左图所示，</a:t>
            </a:r>
            <a:r>
              <a:rPr lang="zh-CN" altLang="en-US" sz="24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吸收、反射、衍射和散射效应</a:t>
            </a:r>
            <a:r>
              <a:rPr lang="zh-CN" altLang="en-US" sz="24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，使得电磁射线追踪变得极其复杂。</a:t>
            </a:r>
          </a:p>
          <a:p>
            <a:pPr marL="0" indent="457200">
              <a:buNone/>
            </a:pPr>
            <a:endParaRPr lang="zh-CN" altLang="en-US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 descr="F:/championship/调研/effects.pngeffect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t="113" b="113"/>
          <a:stretch>
            <a:fillRect/>
          </a:stretch>
        </p:blipFill>
        <p:spPr>
          <a:xfrm>
            <a:off x="608330" y="2081530"/>
            <a:ext cx="5324475" cy="3747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90" y="2720975"/>
            <a:ext cx="9982835" cy="2270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9450" y="2165350"/>
            <a:ext cx="3420745" cy="3695065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206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初始化高斯点云</a:t>
            </a:r>
          </a:p>
        </p:txBody>
      </p:sp>
      <p:sp>
        <p:nvSpPr>
          <p:cNvPr id="7" name="矩形 6"/>
          <p:cNvSpPr/>
          <p:nvPr/>
        </p:nvSpPr>
        <p:spPr>
          <a:xfrm>
            <a:off x="4100195" y="2165350"/>
            <a:ext cx="3420745" cy="36950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20940" y="2165350"/>
            <a:ext cx="3420745" cy="369506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73650" y="161734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>
                    <a:lumMod val="85000"/>
                  </a:schemeClr>
                </a:solidFill>
              </a:rPr>
              <a:t>2.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交叉优化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4799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3.</a:t>
            </a:r>
            <a:r>
              <a:rPr lang="zh-CN" altLang="en-US" b="1">
                <a:solidFill>
                  <a:schemeClr val="tx1"/>
                </a:solidFill>
              </a:rPr>
              <a:t>快速可微光栅化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608330" y="1572895"/>
            <a:ext cx="106876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latin typeface="+mn-ea"/>
                <a:cs typeface="+mn-ea"/>
              </a:rPr>
              <a:t>显然，场景中的</a:t>
            </a:r>
            <a:r>
              <a:rPr lang="en-US" altLang="zh-CN" sz="2000" b="1">
                <a:latin typeface="+mn-ea"/>
                <a:cs typeface="+mn-ea"/>
              </a:rPr>
              <a:t>Gaussians</a:t>
            </a:r>
            <a:r>
              <a:rPr lang="zh-CN" altLang="en-US" sz="2000" b="1">
                <a:latin typeface="+mn-ea"/>
                <a:cs typeface="+mn-ea"/>
              </a:rPr>
              <a:t>数量会非常庞大，直接 Splatting 显然没法实现高速的渲染效果。因此，对</a:t>
            </a:r>
            <a:r>
              <a:rPr lang="en-US" altLang="zh-CN" sz="2000" b="1">
                <a:latin typeface="+mn-ea"/>
                <a:cs typeface="+mn-ea"/>
              </a:rPr>
              <a:t>splatting </a:t>
            </a:r>
            <a:r>
              <a:rPr lang="zh-CN" altLang="en-US" sz="2000" b="1">
                <a:latin typeface="+mn-ea"/>
                <a:cs typeface="+mn-ea"/>
              </a:rPr>
              <a:t>过程进行分块 (tile) 处理。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08025" y="2403475"/>
            <a:ext cx="1058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b="1"/>
              <a:t>将</a:t>
            </a:r>
            <a:r>
              <a:rPr lang="en-US" altLang="zh-CN" b="1"/>
              <a:t>3D Gaussian</a:t>
            </a:r>
            <a:r>
              <a:rPr lang="zh-CN" altLang="en-US" b="1"/>
              <a:t>透视投影到</a:t>
            </a:r>
            <a:r>
              <a:rPr lang="en-US" altLang="zh-CN" b="1"/>
              <a:t>2D</a:t>
            </a:r>
            <a:r>
              <a:rPr lang="zh-CN" altLang="en-US" b="1"/>
              <a:t>屏幕上，使投影后的分布仍满足高斯分布。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b="1"/>
              <a:t>把 2D 屏幕分割成许多包含16×16个像素 tile，然后为每个 tile 筛选Gaussian。</a:t>
            </a: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757295" y="4581525"/>
          <a:ext cx="8699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14300" imgH="215900" progId="Equation.KSEE3">
                  <p:embed/>
                </p:oleObj>
              </mc:Choice>
              <mc:Fallback>
                <p:oleObj r:id="rId12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57295" y="4581525"/>
                        <a:ext cx="86995" cy="14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6845935" y="4622800"/>
          <a:ext cx="8699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14300" imgH="215900" progId="Equation.KSEE3">
                  <p:embed/>
                </p:oleObj>
              </mc:Choice>
              <mc:Fallback>
                <p:oleObj r:id="rId1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45935" y="4622800"/>
                        <a:ext cx="86995" cy="14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4209415" y="3807460"/>
            <a:ext cx="3789680" cy="2362835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87035" y="4500880"/>
            <a:ext cx="1064260" cy="1167130"/>
          </a:xfrm>
          <a:prstGeom prst="ellipse">
            <a:avLst/>
          </a:prstGeom>
          <a:gradFill>
            <a:gsLst>
              <a:gs pos="100000">
                <a:srgbClr val="FFFFFF">
                  <a:lumMod val="0"/>
                  <a:lumOff val="100000"/>
                </a:srgbClr>
              </a:gs>
              <a:gs pos="0">
                <a:srgbClr val="FAEFAE"/>
              </a:gs>
              <a:gs pos="5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4220845" y="4267200"/>
            <a:ext cx="3803015" cy="36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220845" y="4724400"/>
            <a:ext cx="3803015" cy="36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220845" y="5181600"/>
            <a:ext cx="3803015" cy="36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220845" y="5638800"/>
            <a:ext cx="3803015" cy="368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62170" y="3810000"/>
            <a:ext cx="20955" cy="2341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172075" y="3810000"/>
            <a:ext cx="20955" cy="2341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60085" y="3829050"/>
            <a:ext cx="20955" cy="2341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269990" y="3829050"/>
            <a:ext cx="20955" cy="2341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858000" y="3829050"/>
            <a:ext cx="530225" cy="2341245"/>
            <a:chOff x="15920" y="3902"/>
            <a:chExt cx="1096" cy="5560"/>
          </a:xfrm>
        </p:grpSpPr>
        <p:cxnSp>
          <p:nvCxnSpPr>
            <p:cNvPr id="26" name="直接连接符 25"/>
            <p:cNvCxnSpPr/>
            <p:nvPr>
              <p:custDataLst>
                <p:tags r:id="rId9"/>
              </p:custDataLst>
            </p:nvPr>
          </p:nvCxnSpPr>
          <p:spPr>
            <a:xfrm>
              <a:off x="15920" y="3902"/>
              <a:ext cx="43" cy="55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10"/>
              </p:custDataLst>
            </p:nvPr>
          </p:nvCxnSpPr>
          <p:spPr>
            <a:xfrm>
              <a:off x="16974" y="3902"/>
              <a:ext cx="43" cy="55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28" name="直接箭头连接符 27" title="16"/>
          <p:cNvCxnSpPr/>
          <p:nvPr>
            <p:custDataLst>
              <p:tags r:id="rId5"/>
            </p:custDataLst>
          </p:nvPr>
        </p:nvCxnSpPr>
        <p:spPr>
          <a:xfrm>
            <a:off x="4030345" y="3791585"/>
            <a:ext cx="21590" cy="4756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6"/>
            </p:custDataLst>
          </p:nvPr>
        </p:nvSpPr>
        <p:spPr>
          <a:xfrm>
            <a:off x="3687445" y="3759200"/>
            <a:ext cx="391795" cy="444500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lstStyle/>
          <a:p>
            <a:r>
              <a:rPr lang="en-US" altLang="zh-CN"/>
              <a:t>16</a:t>
            </a:r>
          </a:p>
        </p:txBody>
      </p:sp>
      <p:cxnSp>
        <p:nvCxnSpPr>
          <p:cNvPr id="31" name="直接箭头连接符 30"/>
          <p:cNvCxnSpPr/>
          <p:nvPr>
            <p:custDataLst>
              <p:tags r:id="rId7"/>
            </p:custDataLst>
          </p:nvPr>
        </p:nvCxnSpPr>
        <p:spPr>
          <a:xfrm flipV="1">
            <a:off x="4220845" y="3707765"/>
            <a:ext cx="378460" cy="184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4209415" y="3413760"/>
            <a:ext cx="81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6" grpId="0" animBg="1"/>
      <p:bldP spid="1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844665" y="411734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44665" y="411734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953260" y="2515870"/>
            <a:ext cx="8415655" cy="325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sz="2400" b="1"/>
              <a:t>计算投影出高斯（近似）圆的半径</a:t>
            </a:r>
          </a:p>
          <a:p>
            <a:pPr marL="457200" indent="-457200">
              <a:buFont typeface="+mj-lt"/>
              <a:buAutoNum type="arabicPeriod"/>
            </a:pPr>
            <a:endParaRPr lang="zh-CN" sz="2400" b="1"/>
          </a:p>
          <a:p>
            <a:pPr marL="457200" indent="-457200">
              <a:buFont typeface="+mj-lt"/>
              <a:buAutoNum type="arabicPeriod"/>
            </a:pPr>
            <a:r>
              <a:rPr lang="zh-CN" sz="2400" b="1"/>
              <a:t>计算圆覆盖了哪些像素</a:t>
            </a:r>
          </a:p>
          <a:p>
            <a:pPr marL="457200" indent="-457200">
              <a:buFont typeface="+mj-lt"/>
              <a:buAutoNum type="arabicPeriod"/>
            </a:pPr>
            <a:endParaRPr lang="zh-CN" sz="2400" b="1"/>
          </a:p>
          <a:p>
            <a:pPr marL="457200" indent="-457200">
              <a:buFont typeface="+mj-lt"/>
              <a:buAutoNum type="arabicPeriod"/>
            </a:pPr>
            <a:r>
              <a:rPr lang="zh-CN" sz="2400" b="1"/>
              <a:t>计算每个高斯的前后顺序</a:t>
            </a:r>
          </a:p>
          <a:p>
            <a:pPr marL="457200" indent="-457200">
              <a:buFont typeface="+mj-lt"/>
              <a:buAutoNum type="arabicPeriod"/>
            </a:pPr>
            <a:endParaRPr lang="zh-CN" sz="2400" b="1"/>
          </a:p>
          <a:p>
            <a:pPr marL="457200" indent="-457200">
              <a:buFont typeface="+mj-lt"/>
              <a:buAutoNum type="arabicPeriod"/>
            </a:pPr>
            <a:r>
              <a:rPr lang="zh-CN" sz="2400" b="1"/>
              <a:t>计算每个像素的颜色</a:t>
            </a:r>
          </a:p>
        </p:txBody>
      </p:sp>
      <p:sp>
        <p:nvSpPr>
          <p:cNvPr id="3" name="右大括号 2"/>
          <p:cNvSpPr/>
          <p:nvPr/>
        </p:nvSpPr>
        <p:spPr>
          <a:xfrm>
            <a:off x="7267575" y="2731770"/>
            <a:ext cx="735965" cy="1601470"/>
          </a:xfrm>
          <a:prstGeom prst="rightBrace">
            <a:avLst/>
          </a:prstGeom>
          <a:ln w="5080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12150" y="3348355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preprocessCUDA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302625" y="4800600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renderCUDA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380990" y="4947920"/>
            <a:ext cx="2859405" cy="431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8330" y="1533525"/>
            <a:ext cx="10845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3"/>
                </a:solidFill>
              </a:rPr>
              <a:t>一个高斯分布是没有边界的，我们是如何判定哪些</a:t>
            </a:r>
            <a:r>
              <a:rPr lang="en-US" altLang="zh-CN" sz="2400" b="1">
                <a:solidFill>
                  <a:schemeClr val="accent3"/>
                </a:solidFill>
              </a:rPr>
              <a:t>tile</a:t>
            </a:r>
            <a:r>
              <a:rPr lang="zh-CN" altLang="en-US" sz="2400" b="1">
                <a:solidFill>
                  <a:schemeClr val="accent3"/>
                </a:solidFill>
              </a:rPr>
              <a:t>被</a:t>
            </a:r>
          </a:p>
          <a:p>
            <a:r>
              <a:rPr lang="zh-CN" altLang="en-US" sz="2400" b="1">
                <a:solidFill>
                  <a:schemeClr val="accent3"/>
                </a:solidFill>
              </a:rPr>
              <a:t>通过透视投影将所有</a:t>
            </a:r>
            <a:r>
              <a:rPr lang="en-US" altLang="zh-CN" sz="2400" b="1">
                <a:solidFill>
                  <a:schemeClr val="accent3"/>
                </a:solidFill>
              </a:rPr>
              <a:t>gaussians</a:t>
            </a:r>
            <a:r>
              <a:rPr lang="zh-CN" altLang="en-US" sz="2400" b="1">
                <a:solidFill>
                  <a:schemeClr val="accent3"/>
                </a:solidFill>
              </a:rPr>
              <a:t>投影到</a:t>
            </a:r>
            <a:r>
              <a:rPr lang="en-US" altLang="zh-CN" sz="2400" b="1">
                <a:solidFill>
                  <a:schemeClr val="accent3"/>
                </a:solidFill>
              </a:rPr>
              <a:t>2D</a:t>
            </a:r>
            <a:r>
              <a:rPr lang="zh-CN" altLang="en-US" sz="2400" b="1">
                <a:solidFill>
                  <a:schemeClr val="accent3"/>
                </a:solidFill>
              </a:rPr>
              <a:t>平面后如何对每个</a:t>
            </a:r>
            <a:r>
              <a:rPr lang="en-US" altLang="zh-CN" sz="2400" b="1">
                <a:solidFill>
                  <a:schemeClr val="accent3"/>
                </a:solidFill>
              </a:rPr>
              <a:t>tile</a:t>
            </a:r>
            <a:r>
              <a:rPr lang="zh-CN" altLang="en-US" sz="2400" b="1">
                <a:solidFill>
                  <a:schemeClr val="accent3"/>
                </a:solidFill>
              </a:rPr>
              <a:t>进行渲染？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93325" y="367474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93325" y="367474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8330" y="1659255"/>
            <a:ext cx="8853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Stage1.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计算投影出来的圆（近似）半径（</a:t>
            </a:r>
            <a:r>
              <a:rPr lang="zh-CN" altLang="en-US" sz="2400" b="1">
                <a:solidFill>
                  <a:schemeClr val="accent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特征分解</a:t>
            </a:r>
            <a:r>
              <a:rPr lang="en-US" altLang="zh-CN" sz="2400" b="1">
                <a:solidFill>
                  <a:schemeClr val="accent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+3σ</a:t>
            </a:r>
            <a:r>
              <a:rPr lang="zh-CN" altLang="en-US" sz="2400" b="1">
                <a:solidFill>
                  <a:schemeClr val="accent3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原则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</a:t>
            </a:r>
          </a:p>
          <a:p>
            <a:pPr marL="457200" lvl="1" indent="457200"/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endParaRPr lang="zh-CN" altLang="en-US" sz="2400" b="1">
              <a:solidFill>
                <a:schemeClr val="accent2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1940" y="2554605"/>
            <a:ext cx="4975225" cy="3563620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211060" y="2991485"/>
            <a:ext cx="1397000" cy="1016000"/>
          </a:xfrm>
          <a:prstGeom prst="ellipse">
            <a:avLst/>
          </a:prstGeom>
          <a:gradFill>
            <a:gsLst>
              <a:gs pos="100000">
                <a:srgbClr val="F8E786">
                  <a:lumMod val="0"/>
                  <a:lumOff val="100000"/>
                </a:srgbClr>
              </a:gs>
              <a:gs pos="0">
                <a:srgbClr val="FAEFAE"/>
              </a:gs>
              <a:gs pos="50000">
                <a:srgbClr val="F5DE5D"/>
              </a:gs>
            </a:gsLst>
            <a:lin ang="5400000" scaled="1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8862695" y="4279265"/>
            <a:ext cx="1487170" cy="1541145"/>
          </a:xfrm>
          <a:prstGeom prst="ellipse">
            <a:avLst/>
          </a:prstGeom>
          <a:gradFill>
            <a:gsLst>
              <a:gs pos="100000">
                <a:srgbClr val="FFFFFF">
                  <a:lumMod val="0"/>
                  <a:lumOff val="100000"/>
                </a:srgbClr>
              </a:gs>
              <a:gs pos="0">
                <a:srgbClr val="FAEFAE"/>
              </a:gs>
              <a:gs pos="50000">
                <a:schemeClr val="accent6"/>
              </a:gs>
            </a:gsLst>
            <a:lin ang="5400000" scaled="0"/>
          </a:gradFill>
          <a:ln>
            <a:solidFill>
              <a:srgbClr val="FF0000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8064500" y="3491230"/>
            <a:ext cx="1397000" cy="1760220"/>
          </a:xfrm>
          <a:prstGeom prst="ellipse">
            <a:avLst/>
          </a:prstGeom>
          <a:gradFill>
            <a:gsLst>
              <a:gs pos="100000">
                <a:srgbClr val="FFFFFF">
                  <a:lumMod val="0"/>
                  <a:lumOff val="100000"/>
                </a:srgbClr>
              </a:gs>
              <a:gs pos="0">
                <a:srgbClr val="FAEFAE"/>
              </a:gs>
              <a:gs pos="5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179320" y="2527300"/>
            <a:ext cx="2205990" cy="330962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50000">
                <a:schemeClr val="accent3"/>
              </a:gs>
              <a:gs pos="52000">
                <a:schemeClr val="accent3"/>
              </a:gs>
            </a:gsLst>
            <a:lin ang="5400000" scaled="0"/>
          </a:gradFill>
          <a:ln>
            <a:solidFill>
              <a:srgbClr val="FFC000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2261235" y="2918460"/>
            <a:ext cx="1130935" cy="124142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392170" y="3525520"/>
            <a:ext cx="689610" cy="606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33730" y="4131945"/>
            <a:ext cx="5572125" cy="8318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弧形 13"/>
          <p:cNvSpPr/>
          <p:nvPr/>
        </p:nvSpPr>
        <p:spPr>
          <a:xfrm rot="17940000">
            <a:off x="3305175" y="3933190"/>
            <a:ext cx="386080" cy="377825"/>
          </a:xfrm>
          <a:prstGeom prst="arc">
            <a:avLst>
              <a:gd name="adj1" fmla="val 16200000"/>
              <a:gd name="adj2" fmla="val 4661365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66545" y="2554605"/>
            <a:ext cx="3465830" cy="326517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337300" y="2153920"/>
            <a:ext cx="38735" cy="46418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7891780" y="3183255"/>
            <a:ext cx="2231390" cy="203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4300" imgH="215900" progId="Equation.KSEE3">
                  <p:embed/>
                </p:oleObj>
              </mc:Choice>
              <mc:Fallback>
                <p:oleObj r:id="rId6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8330" y="1659255"/>
            <a:ext cx="6530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Stage2.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计算这个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“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圆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”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覆盖了哪些像素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093325" y="367474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4300" imgH="215900" progId="Equation.KSEE3">
                  <p:embed/>
                </p:oleObj>
              </mc:Choice>
              <mc:Fallback>
                <p:oleObj r:id="rId8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93325" y="367474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631940" y="2445385"/>
            <a:ext cx="4975225" cy="3563620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8309610" y="3491230"/>
            <a:ext cx="1397000" cy="1760220"/>
          </a:xfrm>
          <a:prstGeom prst="ellipse">
            <a:avLst/>
          </a:prstGeom>
          <a:gradFill>
            <a:gsLst>
              <a:gs pos="100000">
                <a:srgbClr val="FFFFFF">
                  <a:lumMod val="0"/>
                  <a:lumOff val="100000"/>
                </a:srgbClr>
              </a:gs>
              <a:gs pos="0">
                <a:srgbClr val="FAEFAE"/>
              </a:gs>
              <a:gs pos="50000">
                <a:schemeClr val="accent1"/>
              </a:gs>
            </a:gsLst>
            <a:lin ang="54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6647180" y="313880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647180" y="382841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647180" y="451802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47180" y="520763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226300" y="2449195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895590" y="2449195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667750" y="2477770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337040" y="2477770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0109200" y="2477770"/>
            <a:ext cx="695960" cy="3530600"/>
            <a:chOff x="15920" y="3902"/>
            <a:chExt cx="1096" cy="556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5920" y="3902"/>
              <a:ext cx="43" cy="55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6974" y="3902"/>
              <a:ext cx="43" cy="55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 title="16"/>
          <p:cNvCxnSpPr/>
          <p:nvPr/>
        </p:nvCxnSpPr>
        <p:spPr>
          <a:xfrm>
            <a:off x="6396990" y="2421890"/>
            <a:ext cx="27940" cy="716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946775" y="2670175"/>
            <a:ext cx="514350" cy="37274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lstStyle/>
          <a:p>
            <a:r>
              <a:rPr lang="en-US" altLang="zh-CN"/>
              <a:t>16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6647180" y="2295525"/>
            <a:ext cx="496570" cy="273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647180" y="2007870"/>
            <a:ext cx="49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</a:t>
            </a:r>
          </a:p>
        </p:txBody>
      </p:sp>
      <p:sp>
        <p:nvSpPr>
          <p:cNvPr id="27" name="椭圆 26"/>
          <p:cNvSpPr/>
          <p:nvPr/>
        </p:nvSpPr>
        <p:spPr>
          <a:xfrm>
            <a:off x="8108950" y="3491865"/>
            <a:ext cx="1765300" cy="1715770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40715" y="2465070"/>
            <a:ext cx="50685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+mn-ea"/>
                <a:cs typeface="+mn-ea"/>
              </a:rPr>
              <a:t>为每个像素判断会加重计算负担。</a:t>
            </a:r>
          </a:p>
          <a:p>
            <a:r>
              <a:rPr lang="en-US" altLang="zh-CN">
                <a:solidFill>
                  <a:schemeClr val="accent2"/>
                </a:solidFill>
                <a:latin typeface="+mn-ea"/>
                <a:cs typeface="+mn-ea"/>
              </a:rPr>
              <a:t>solution</a:t>
            </a:r>
            <a:r>
              <a:rPr lang="zh-CN" altLang="en-US">
                <a:solidFill>
                  <a:schemeClr val="accent2"/>
                </a:solidFill>
                <a:latin typeface="+mn-ea"/>
                <a:cs typeface="+mn-ea"/>
              </a:rPr>
              <a:t>：</a:t>
            </a:r>
          </a:p>
          <a:p>
            <a:pPr indent="457200"/>
            <a:r>
              <a:rPr lang="zh-CN" altLang="en-US">
                <a:latin typeface="+mn-ea"/>
                <a:cs typeface="+mn-ea"/>
              </a:rPr>
              <a:t>反过来判断哪些</a:t>
            </a:r>
            <a:r>
              <a:rPr lang="en-US" altLang="zh-CN">
                <a:latin typeface="+mn-ea"/>
                <a:cs typeface="+mn-ea"/>
              </a:rPr>
              <a:t>tile</a:t>
            </a:r>
            <a:r>
              <a:rPr lang="zh-CN" altLang="en-US">
                <a:latin typeface="+mn-ea"/>
                <a:cs typeface="+mn-ea"/>
              </a:rPr>
              <a:t>被该</a:t>
            </a:r>
            <a:r>
              <a:rPr lang="en-US" altLang="zh-CN">
                <a:latin typeface="+mn-ea"/>
                <a:cs typeface="+mn-ea"/>
              </a:rPr>
              <a:t>gaussian</a:t>
            </a:r>
            <a:r>
              <a:rPr lang="zh-CN" altLang="en-US">
                <a:latin typeface="+mn-ea"/>
                <a:cs typeface="+mn-ea"/>
              </a:rPr>
              <a:t>覆盖，认为其中的所有像素都被</a:t>
            </a:r>
            <a:r>
              <a:rPr lang="zh-CN" altLang="en-US">
                <a:latin typeface="+mn-ea"/>
                <a:cs typeface="+mn-ea"/>
                <a:sym typeface="+mn-ea"/>
              </a:rPr>
              <a:t>该</a:t>
            </a:r>
            <a:r>
              <a:rPr lang="en-US" altLang="zh-CN">
                <a:latin typeface="+mn-ea"/>
                <a:cs typeface="+mn-ea"/>
                <a:sym typeface="+mn-ea"/>
              </a:rPr>
              <a:t>gaussian</a:t>
            </a:r>
            <a:r>
              <a:rPr lang="zh-CN" altLang="en-US">
                <a:latin typeface="+mn-ea"/>
                <a:cs typeface="+mn-ea"/>
              </a:rPr>
              <a:t>覆盖。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/>
          <p:cNvSpPr/>
          <p:nvPr>
            <p:custDataLst>
              <p:tags r:id="rId2"/>
            </p:custDataLst>
          </p:nvPr>
        </p:nvSpPr>
        <p:spPr>
          <a:xfrm>
            <a:off x="2345690" y="4542790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>
            <p:custDataLst>
              <p:tags r:id="rId3"/>
            </p:custDataLst>
          </p:nvPr>
        </p:nvSpPr>
        <p:spPr>
          <a:xfrm>
            <a:off x="1394460" y="4991100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4"/>
            </p:custDataLst>
          </p:nvPr>
        </p:nvSpPr>
        <p:spPr>
          <a:xfrm>
            <a:off x="2247900" y="5239385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>
            <p:custDataLst>
              <p:tags r:id="rId5"/>
            </p:custDataLst>
          </p:nvPr>
        </p:nvSpPr>
        <p:spPr>
          <a:xfrm>
            <a:off x="2157730" y="2247900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6"/>
            </p:custDataLst>
          </p:nvPr>
        </p:nvSpPr>
        <p:spPr>
          <a:xfrm>
            <a:off x="1206500" y="2696210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>
            <p:custDataLst>
              <p:tags r:id="rId7"/>
            </p:custDataLst>
          </p:nvPr>
        </p:nvSpPr>
        <p:spPr>
          <a:xfrm>
            <a:off x="2059940" y="2944495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40316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3" imgW="114300" imgH="215900" progId="Equation.KSEE3">
                  <p:embed/>
                </p:oleObj>
              </mc:Choice>
              <mc:Fallback>
                <p:oleObj r:id="rId3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038850" y="40316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8330" y="1424305"/>
            <a:ext cx="6530975" cy="8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Stage3.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计算每个高斯的前后顺序</a:t>
            </a:r>
          </a:p>
          <a:p>
            <a:pPr>
              <a:lnSpc>
                <a:spcPct val="70000"/>
              </a:lnSpc>
            </a:pPr>
            <a:endParaRPr lang="zh-CN" altLang="en-US" sz="24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indent="457200">
              <a:lnSpc>
                <a:spcPct val="70000"/>
              </a:lnSpc>
            </a:pP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对每个</a:t>
            </a: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tile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和</a:t>
            </a: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3D Gaussian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都进行编号</a:t>
            </a: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10093325" y="409384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5" imgW="114300" imgH="215900" progId="Equation.KSEE3">
                  <p:embed/>
                </p:oleObj>
              </mc:Choice>
              <mc:Fallback>
                <p:oleObj r:id="rId3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093325" y="409384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>
            <p:custDataLst>
              <p:tags r:id="rId9"/>
            </p:custDataLst>
          </p:nvPr>
        </p:nvSpPr>
        <p:spPr>
          <a:xfrm>
            <a:off x="8289290" y="3089275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79740" y="4944745"/>
            <a:ext cx="551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34640" y="2653665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44</a:t>
            </a:r>
          </a:p>
        </p:txBody>
      </p:sp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6165850" y="41586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6" imgW="114300" imgH="215900" progId="Equation.KSEE3">
                  <p:embed/>
                </p:oleObj>
              </mc:Choice>
              <mc:Fallback>
                <p:oleObj r:id="rId36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165850" y="41586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0220325" y="422084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7" imgW="114300" imgH="215900" progId="Equation.KSEE3">
                  <p:embed/>
                </p:oleObj>
              </mc:Choice>
              <mc:Fallback>
                <p:oleObj r:id="rId37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220325" y="422084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631940" y="2864485"/>
            <a:ext cx="4975225" cy="3563620"/>
          </a:xfrm>
          <a:prstGeom prst="rect">
            <a:avLst/>
          </a:prstGeom>
          <a:noFill/>
          <a:ln w="508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>
            <p:custDataLst>
              <p:tags r:id="rId13"/>
            </p:custDataLst>
          </p:nvPr>
        </p:nvCxnSpPr>
        <p:spPr>
          <a:xfrm>
            <a:off x="6647180" y="355790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4"/>
            </p:custDataLst>
          </p:nvPr>
        </p:nvCxnSpPr>
        <p:spPr>
          <a:xfrm>
            <a:off x="6647180" y="424751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5"/>
            </p:custDataLst>
          </p:nvPr>
        </p:nvCxnSpPr>
        <p:spPr>
          <a:xfrm>
            <a:off x="6647180" y="493712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6"/>
            </p:custDataLst>
          </p:nvPr>
        </p:nvCxnSpPr>
        <p:spPr>
          <a:xfrm>
            <a:off x="6647180" y="5626735"/>
            <a:ext cx="4992370" cy="55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7"/>
            </p:custDataLst>
          </p:nvPr>
        </p:nvCxnSpPr>
        <p:spPr>
          <a:xfrm>
            <a:off x="7226300" y="2868295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8"/>
            </p:custDataLst>
          </p:nvPr>
        </p:nvCxnSpPr>
        <p:spPr>
          <a:xfrm>
            <a:off x="7895590" y="2868295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19"/>
            </p:custDataLst>
          </p:nvPr>
        </p:nvCxnSpPr>
        <p:spPr>
          <a:xfrm>
            <a:off x="8667750" y="2896870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0"/>
            </p:custDataLst>
          </p:nvPr>
        </p:nvCxnSpPr>
        <p:spPr>
          <a:xfrm>
            <a:off x="9337040" y="2896870"/>
            <a:ext cx="27305" cy="353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0109200" y="2896870"/>
            <a:ext cx="695960" cy="3530600"/>
            <a:chOff x="15920" y="3902"/>
            <a:chExt cx="1096" cy="5560"/>
          </a:xfrm>
        </p:grpSpPr>
        <p:cxnSp>
          <p:nvCxnSpPr>
            <p:cNvPr id="29" name="直接连接符 28"/>
            <p:cNvCxnSpPr/>
            <p:nvPr>
              <p:custDataLst>
                <p:tags r:id="rId29"/>
              </p:custDataLst>
            </p:nvPr>
          </p:nvCxnSpPr>
          <p:spPr>
            <a:xfrm>
              <a:off x="15920" y="3902"/>
              <a:ext cx="43" cy="55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30"/>
              </p:custDataLst>
            </p:nvPr>
          </p:nvCxnSpPr>
          <p:spPr>
            <a:xfrm>
              <a:off x="16974" y="3902"/>
              <a:ext cx="43" cy="55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31" name="直接箭头连接符 30" title="16"/>
          <p:cNvCxnSpPr/>
          <p:nvPr>
            <p:custDataLst>
              <p:tags r:id="rId21"/>
            </p:custDataLst>
          </p:nvPr>
        </p:nvCxnSpPr>
        <p:spPr>
          <a:xfrm>
            <a:off x="6396990" y="2840990"/>
            <a:ext cx="27940" cy="716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2"/>
            </p:custDataLst>
          </p:nvPr>
        </p:nvSpPr>
        <p:spPr>
          <a:xfrm>
            <a:off x="6038850" y="3017520"/>
            <a:ext cx="514350" cy="37274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lstStyle/>
          <a:p>
            <a:r>
              <a:rPr lang="en-US" altLang="zh-CN"/>
              <a:t>16</a:t>
            </a:r>
          </a:p>
        </p:txBody>
      </p:sp>
      <p:cxnSp>
        <p:nvCxnSpPr>
          <p:cNvPr id="33" name="直接箭头连接符 32"/>
          <p:cNvCxnSpPr/>
          <p:nvPr>
            <p:custDataLst>
              <p:tags r:id="rId23"/>
            </p:custDataLst>
          </p:nvPr>
        </p:nvCxnSpPr>
        <p:spPr>
          <a:xfrm flipV="1">
            <a:off x="6647180" y="2714625"/>
            <a:ext cx="496570" cy="273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>
            <p:custDataLst>
              <p:tags r:id="rId24"/>
            </p:custDataLst>
          </p:nvPr>
        </p:nvSpPr>
        <p:spPr>
          <a:xfrm>
            <a:off x="6647180" y="2426970"/>
            <a:ext cx="49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</a:t>
            </a:r>
          </a:p>
        </p:txBody>
      </p:sp>
      <p:sp>
        <p:nvSpPr>
          <p:cNvPr id="37" name="椭圆 36"/>
          <p:cNvSpPr/>
          <p:nvPr>
            <p:custDataLst>
              <p:tags r:id="rId25"/>
            </p:custDataLst>
          </p:nvPr>
        </p:nvSpPr>
        <p:spPr>
          <a:xfrm>
            <a:off x="7338060" y="3537585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>
            <p:custDataLst>
              <p:tags r:id="rId26"/>
            </p:custDataLst>
          </p:nvPr>
        </p:nvSpPr>
        <p:spPr>
          <a:xfrm>
            <a:off x="8191500" y="3785870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541145" y="3021965"/>
            <a:ext cx="46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618105" y="401002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083435" y="2902585"/>
            <a:ext cx="520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tile</a:t>
            </a:r>
          </a:p>
          <a:p>
            <a:r>
              <a:rPr lang="en-US" altLang="zh-CN" b="1"/>
              <a:t>10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619375" y="6162675"/>
            <a:ext cx="44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52" name="矩形 51"/>
          <p:cNvSpPr/>
          <p:nvPr/>
        </p:nvSpPr>
        <p:spPr>
          <a:xfrm>
            <a:off x="1964055" y="5864860"/>
            <a:ext cx="646430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4219575" y="4792980"/>
            <a:ext cx="3752215" cy="663575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4104640" y="3941445"/>
            <a:ext cx="4021455" cy="14605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2059940" y="5868035"/>
            <a:ext cx="520065" cy="761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tile</a:t>
            </a:r>
          </a:p>
          <a:p>
            <a:r>
              <a:rPr lang="en-US" altLang="zh-CN" b="1"/>
              <a:t>17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578610" y="5088255"/>
            <a:ext cx="46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34640" y="4890135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44</a:t>
            </a:r>
          </a:p>
        </p:txBody>
      </p:sp>
      <p:sp>
        <p:nvSpPr>
          <p:cNvPr id="38" name="矩形 37"/>
          <p:cNvSpPr/>
          <p:nvPr/>
        </p:nvSpPr>
        <p:spPr>
          <a:xfrm>
            <a:off x="7922895" y="3575050"/>
            <a:ext cx="744855" cy="673100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922895" y="4247515"/>
            <a:ext cx="744855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6858000" y="3021965"/>
            <a:ext cx="281940" cy="25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1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439660" y="3021965"/>
            <a:ext cx="281940" cy="25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2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141335" y="3021965"/>
            <a:ext cx="281940" cy="25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3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900795" y="3021965"/>
            <a:ext cx="281940" cy="254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4</a:t>
            </a:r>
          </a:p>
        </p:txBody>
      </p:sp>
      <p:sp>
        <p:nvSpPr>
          <p:cNvPr id="36" name="矩形 35"/>
          <p:cNvSpPr/>
          <p:nvPr/>
        </p:nvSpPr>
        <p:spPr>
          <a:xfrm>
            <a:off x="2045335" y="2875280"/>
            <a:ext cx="646430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/>
          <p:cNvCxnSpPr/>
          <p:nvPr>
            <p:custDataLst>
              <p:tags r:id="rId27"/>
            </p:custDataLst>
          </p:nvPr>
        </p:nvCxnSpPr>
        <p:spPr>
          <a:xfrm flipH="1">
            <a:off x="1143000" y="3370580"/>
            <a:ext cx="387985" cy="1116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>
            <p:custDataLst>
              <p:tags r:id="rId28"/>
            </p:custDataLst>
          </p:nvPr>
        </p:nvCxnSpPr>
        <p:spPr>
          <a:xfrm flipH="1" flipV="1">
            <a:off x="1113790" y="4525645"/>
            <a:ext cx="675005" cy="1004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154305" y="4093845"/>
            <a:ext cx="1303655" cy="995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同一个</a:t>
            </a:r>
          </a:p>
          <a:p>
            <a:r>
              <a:rPr lang="en-US" altLang="zh-CN"/>
              <a:t>3D Gaussian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41" grpId="0"/>
      <p:bldP spid="41" grpId="1"/>
      <p:bldP spid="42" grpId="0"/>
      <p:bldP spid="42" grpId="1"/>
      <p:bldP spid="43" grpId="0"/>
      <p:bldP spid="43" grpId="1"/>
      <p:bldP spid="51" grpId="0"/>
      <p:bldP spid="51" grpId="1"/>
      <p:bldP spid="52" grpId="0" animBg="1"/>
      <p:bldP spid="52" grpId="1" animBg="1"/>
      <p:bldP spid="56" grpId="0"/>
      <p:bldP spid="56" grpId="1"/>
      <p:bldP spid="11" grpId="0"/>
      <p:bldP spid="11" grpId="1"/>
      <p:bldP spid="13" grpId="0"/>
      <p:bldP spid="13" grpId="1"/>
      <p:bldP spid="38" grpId="0" animBg="1"/>
      <p:bldP spid="38" grpId="1" animBg="1"/>
      <p:bldP spid="48" grpId="0" animBg="1"/>
      <p:bldP spid="48" grpId="1" animBg="1"/>
      <p:bldP spid="55" grpId="0"/>
      <p:bldP spid="55" grpId="1"/>
      <p:bldP spid="59" grpId="0"/>
      <p:bldP spid="59" grpId="1"/>
      <p:bldP spid="62" grpId="0"/>
      <p:bldP spid="62" grpId="1"/>
      <p:bldP spid="63" grpId="0"/>
      <p:bldP spid="63" grpId="1"/>
      <p:bldP spid="36" grpId="0" bldLvl="0" animBg="1"/>
      <p:bldP spid="36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519555"/>
            <a:ext cx="108096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Stage3.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计算每个高斯在</a:t>
            </a:r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tile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中的前后顺序</a:t>
            </a:r>
          </a:p>
          <a:p>
            <a:pPr indent="457200"/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定义一个</a:t>
            </a: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64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位整数，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并指向相应的</a:t>
            </a: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3D Gaussian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，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用于对</a:t>
            </a: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tile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中的</a:t>
            </a:r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Gaussian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进行排序。</a:t>
            </a:r>
            <a:endParaRPr lang="en-US" altLang="zh-CN" sz="20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819910" y="3490595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>
            <p:custDataLst>
              <p:tags r:id="rId2"/>
            </p:custDataLst>
          </p:nvPr>
        </p:nvSpPr>
        <p:spPr>
          <a:xfrm>
            <a:off x="3153410" y="3368675"/>
            <a:ext cx="875665" cy="847725"/>
          </a:xfrm>
          <a:prstGeom prst="ellipse">
            <a:avLst/>
          </a:prstGeom>
          <a:noFill/>
          <a:ln>
            <a:solidFill>
              <a:schemeClr val="accent6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675890" y="3596640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442085" y="2799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tile</a:t>
            </a:r>
            <a:r>
              <a:rPr lang="zh-CN" altLang="en-US"/>
              <a:t>编号</a:t>
            </a:r>
            <a:r>
              <a:rPr lang="en-US" altLang="zh-CN"/>
              <a:t>:32</a:t>
            </a:r>
            <a:r>
              <a:rPr lang="zh-CN" altLang="en-US"/>
              <a:t>位</a:t>
            </a:r>
            <a:r>
              <a:rPr lang="en-US" altLang="zh-CN"/>
              <a:t>    gaussian</a:t>
            </a:r>
            <a:r>
              <a:rPr lang="zh-CN" altLang="en-US"/>
              <a:t>深度</a:t>
            </a:r>
            <a:r>
              <a:rPr lang="en-US" altLang="zh-CN"/>
              <a:t>:32</a:t>
            </a:r>
            <a:r>
              <a:rPr lang="zh-CN" altLang="en-US"/>
              <a:t>位</a:t>
            </a:r>
          </a:p>
        </p:txBody>
      </p:sp>
      <p:sp>
        <p:nvSpPr>
          <p:cNvPr id="76" name="椭圆 75"/>
          <p:cNvSpPr/>
          <p:nvPr>
            <p:custDataLst>
              <p:tags r:id="rId3"/>
            </p:custDataLst>
          </p:nvPr>
        </p:nvSpPr>
        <p:spPr>
          <a:xfrm>
            <a:off x="9798685" y="4672965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>
            <p:custDataLst>
              <p:tags r:id="rId4"/>
            </p:custDataLst>
          </p:nvPr>
        </p:nvSpPr>
        <p:spPr>
          <a:xfrm>
            <a:off x="8847455" y="5121275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5"/>
            </p:custDataLst>
          </p:nvPr>
        </p:nvSpPr>
        <p:spPr>
          <a:xfrm>
            <a:off x="9610725" y="2378075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>
          <a:xfrm>
            <a:off x="8659495" y="2826385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9512935" y="3074670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0287635" y="2783840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44</a:t>
            </a: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8994140" y="3152140"/>
            <a:ext cx="46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10144760" y="390207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9536430" y="3032760"/>
            <a:ext cx="520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tile</a:t>
            </a:r>
          </a:p>
          <a:p>
            <a:r>
              <a:rPr lang="en-US" altLang="zh-CN" b="1"/>
              <a:t>10</a:t>
            </a: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9031605" y="5218430"/>
            <a:ext cx="46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10287635" y="5020310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44</a:t>
            </a: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9498330" y="3005455"/>
            <a:ext cx="646430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4195445" y="2822575"/>
            <a:ext cx="5660390" cy="882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966595" y="3677920"/>
            <a:ext cx="439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420745" y="3596640"/>
            <a:ext cx="439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31" name="矩形 30"/>
          <p:cNvSpPr/>
          <p:nvPr/>
        </p:nvSpPr>
        <p:spPr>
          <a:xfrm>
            <a:off x="1819910" y="5218430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>
            <p:custDataLst>
              <p:tags r:id="rId15"/>
            </p:custDataLst>
          </p:nvPr>
        </p:nvSpPr>
        <p:spPr>
          <a:xfrm>
            <a:off x="3153410" y="5096510"/>
            <a:ext cx="875665" cy="847725"/>
          </a:xfrm>
          <a:prstGeom prst="ellipse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675890" y="5324475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966595" y="5405755"/>
            <a:ext cx="439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17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419475" y="5324475"/>
            <a:ext cx="439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73" name="椭圆 72"/>
          <p:cNvSpPr/>
          <p:nvPr>
            <p:custDataLst>
              <p:tags r:id="rId16"/>
            </p:custDataLst>
          </p:nvPr>
        </p:nvSpPr>
        <p:spPr>
          <a:xfrm>
            <a:off x="9798685" y="5213350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0144760" y="5924550"/>
            <a:ext cx="44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74" name="文本框 73"/>
          <p:cNvSpPr txBox="1"/>
          <p:nvPr>
            <p:custDataLst>
              <p:tags r:id="rId18"/>
            </p:custDataLst>
          </p:nvPr>
        </p:nvSpPr>
        <p:spPr>
          <a:xfrm>
            <a:off x="10358120" y="8431530"/>
            <a:ext cx="44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9512935" y="5998210"/>
            <a:ext cx="520065" cy="761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tile</a:t>
            </a:r>
          </a:p>
          <a:p>
            <a:r>
              <a:rPr lang="en-US" altLang="zh-CN" b="1"/>
              <a:t>17</a:t>
            </a:r>
          </a:p>
        </p:txBody>
      </p:sp>
      <p:sp>
        <p:nvSpPr>
          <p:cNvPr id="21" name="矩形 20"/>
          <p:cNvSpPr/>
          <p:nvPr>
            <p:custDataLst>
              <p:tags r:id="rId20"/>
            </p:custDataLst>
          </p:nvPr>
        </p:nvSpPr>
        <p:spPr>
          <a:xfrm>
            <a:off x="9417050" y="5995035"/>
            <a:ext cx="646430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箭头连接符 74"/>
          <p:cNvCxnSpPr/>
          <p:nvPr/>
        </p:nvCxnSpPr>
        <p:spPr>
          <a:xfrm>
            <a:off x="4379595" y="5542915"/>
            <a:ext cx="5815330" cy="261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3" grpId="0"/>
      <p:bldP spid="23" grpId="1"/>
      <p:bldP spid="24" grpId="0"/>
      <p:bldP spid="24" grpId="1"/>
      <p:bldP spid="25" grpId="0" bldLvl="0" animBg="1"/>
      <p:bldP spid="25" grpId="1" animBg="1"/>
      <p:bldP spid="20" grpId="0"/>
      <p:bldP spid="20" grpId="1"/>
      <p:bldP spid="74" grpId="0"/>
      <p:bldP spid="74" grpId="1"/>
      <p:bldP spid="22" grpId="0"/>
      <p:bldP spid="22" grpId="1"/>
      <p:bldP spid="21" grpId="0" bldLvl="0" animBg="1"/>
      <p:bldP spid="21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519555"/>
            <a:ext cx="65309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Stage3.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计算每个高斯的前后顺序</a:t>
            </a:r>
          </a:p>
          <a:p>
            <a:pPr marL="457200" lvl="1" indent="457200"/>
            <a:r>
              <a:rPr lang="en-US" altLang="zh-CN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lang="zh-CN" altLang="en-US" sz="20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采用</a:t>
            </a:r>
            <a:r>
              <a:rPr lang="en-US" altLang="zh-CN" sz="20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GPU</a:t>
            </a:r>
            <a:r>
              <a:rPr lang="zh-CN" altLang="en-US" sz="2000" b="1">
                <a:solidFill>
                  <a:schemeClr val="accent2"/>
                </a:solidFill>
                <a:sym typeface="+mn-ea"/>
              </a:rPr>
              <a:t>基数排序，排序所有的</a:t>
            </a:r>
            <a:r>
              <a:rPr lang="en-US" altLang="zh-CN" sz="2000" b="1">
                <a:solidFill>
                  <a:schemeClr val="accent2"/>
                </a:solidFill>
                <a:sym typeface="+mn-ea"/>
              </a:rPr>
              <a:t>64</a:t>
            </a:r>
            <a:r>
              <a:rPr lang="zh-CN" altLang="en-US" sz="2000" b="1">
                <a:solidFill>
                  <a:schemeClr val="accent2"/>
                </a:solidFill>
                <a:sym typeface="+mn-ea"/>
              </a:rPr>
              <a:t>位整数</a:t>
            </a:r>
          </a:p>
        </p:txBody>
      </p:sp>
      <p:sp>
        <p:nvSpPr>
          <p:cNvPr id="57" name="矩形 56"/>
          <p:cNvSpPr/>
          <p:nvPr/>
        </p:nvSpPr>
        <p:spPr>
          <a:xfrm>
            <a:off x="7567295" y="1505585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>
            <p:custDataLst>
              <p:tags r:id="rId2"/>
            </p:custDataLst>
          </p:nvPr>
        </p:nvSpPr>
        <p:spPr>
          <a:xfrm>
            <a:off x="8900795" y="1383665"/>
            <a:ext cx="875665" cy="847725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8423275" y="1611630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296150" y="2231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tile</a:t>
            </a:r>
            <a:r>
              <a:rPr lang="zh-CN" altLang="en-US"/>
              <a:t>编号</a:t>
            </a:r>
            <a:r>
              <a:rPr lang="en-US" altLang="zh-CN"/>
              <a:t>:32</a:t>
            </a:r>
            <a:r>
              <a:rPr lang="zh-CN" altLang="en-US"/>
              <a:t>位</a:t>
            </a:r>
            <a:r>
              <a:rPr lang="en-US" altLang="zh-CN"/>
              <a:t>    gaussian</a:t>
            </a:r>
            <a:r>
              <a:rPr lang="zh-CN" altLang="en-US"/>
              <a:t>深度</a:t>
            </a:r>
            <a:r>
              <a:rPr lang="en-US" altLang="zh-CN"/>
              <a:t>:32</a:t>
            </a:r>
            <a:r>
              <a:rPr lang="zh-CN" altLang="en-US"/>
              <a:t>位</a:t>
            </a: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7428230" y="3137535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8761730" y="2959735"/>
            <a:ext cx="875665" cy="847725"/>
          </a:xfrm>
          <a:prstGeom prst="ellipse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8284210" y="3243580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38" name="矩形 37"/>
          <p:cNvSpPr/>
          <p:nvPr>
            <p:custDataLst>
              <p:tags r:id="rId6"/>
            </p:custDataLst>
          </p:nvPr>
        </p:nvSpPr>
        <p:spPr>
          <a:xfrm>
            <a:off x="7428230" y="4006850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>
            <p:custDataLst>
              <p:tags r:id="rId7"/>
            </p:custDataLst>
          </p:nvPr>
        </p:nvSpPr>
        <p:spPr>
          <a:xfrm>
            <a:off x="8761730" y="3884930"/>
            <a:ext cx="875665" cy="847725"/>
          </a:xfrm>
          <a:prstGeom prst="ellipse">
            <a:avLst/>
          </a:prstGeom>
          <a:noFill/>
          <a:ln w="31750">
            <a:solidFill>
              <a:schemeClr val="accent3">
                <a:lumMod val="40000"/>
                <a:lumOff val="60000"/>
              </a:scheme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8"/>
            </p:custDataLst>
          </p:nvPr>
        </p:nvSpPr>
        <p:spPr>
          <a:xfrm>
            <a:off x="8284210" y="4112895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54" name="矩形 53"/>
          <p:cNvSpPr/>
          <p:nvPr>
            <p:custDataLst>
              <p:tags r:id="rId9"/>
            </p:custDataLst>
          </p:nvPr>
        </p:nvSpPr>
        <p:spPr>
          <a:xfrm>
            <a:off x="7428230" y="4942840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>
            <p:custDataLst>
              <p:tags r:id="rId10"/>
            </p:custDataLst>
          </p:nvPr>
        </p:nvSpPr>
        <p:spPr>
          <a:xfrm>
            <a:off x="8761730" y="4820920"/>
            <a:ext cx="875665" cy="847725"/>
          </a:xfrm>
          <a:prstGeom prst="ellipse">
            <a:avLst/>
          </a:prstGeom>
          <a:noFill/>
          <a:ln>
            <a:solidFill>
              <a:schemeClr val="accent6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1"/>
            </p:custDataLst>
          </p:nvPr>
        </p:nvSpPr>
        <p:spPr>
          <a:xfrm>
            <a:off x="8284210" y="5048885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62" name="矩形 61"/>
          <p:cNvSpPr/>
          <p:nvPr>
            <p:custDataLst>
              <p:tags r:id="rId12"/>
            </p:custDataLst>
          </p:nvPr>
        </p:nvSpPr>
        <p:spPr>
          <a:xfrm>
            <a:off x="7428230" y="5878830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>
            <p:custDataLst>
              <p:tags r:id="rId13"/>
            </p:custDataLst>
          </p:nvPr>
        </p:nvSpPr>
        <p:spPr>
          <a:xfrm>
            <a:off x="8761730" y="5756910"/>
            <a:ext cx="875665" cy="847725"/>
          </a:xfrm>
          <a:prstGeom prst="ellipse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4"/>
            </p:custDataLst>
          </p:nvPr>
        </p:nvSpPr>
        <p:spPr>
          <a:xfrm>
            <a:off x="8284210" y="5984875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7508875" y="3288665"/>
            <a:ext cx="488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508875" y="41548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508875" y="5060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508875" y="5953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17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090160" y="4523105"/>
            <a:ext cx="2100580" cy="461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tile</a:t>
            </a:r>
            <a:r>
              <a:rPr lang="zh-CN" altLang="en-US"/>
              <a:t>编号按序排列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0135235" y="4166870"/>
            <a:ext cx="2100580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gaussian</a:t>
            </a:r>
            <a:r>
              <a:rPr lang="zh-CN" altLang="en-US"/>
              <a:t>深度按序排列</a:t>
            </a:r>
          </a:p>
        </p:txBody>
      </p:sp>
      <p:sp>
        <p:nvSpPr>
          <p:cNvPr id="71" name="双大括号 70"/>
          <p:cNvSpPr/>
          <p:nvPr/>
        </p:nvSpPr>
        <p:spPr>
          <a:xfrm>
            <a:off x="6888480" y="3067685"/>
            <a:ext cx="3246755" cy="3676015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5410200" y="5679440"/>
            <a:ext cx="6162675" cy="14605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椭圆 75"/>
          <p:cNvSpPr/>
          <p:nvPr>
            <p:custDataLst>
              <p:tags r:id="rId15"/>
            </p:custDataLst>
          </p:nvPr>
        </p:nvSpPr>
        <p:spPr>
          <a:xfrm>
            <a:off x="2345690" y="4542790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>
            <p:custDataLst>
              <p:tags r:id="rId16"/>
            </p:custDataLst>
          </p:nvPr>
        </p:nvSpPr>
        <p:spPr>
          <a:xfrm>
            <a:off x="1394460" y="4991100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>
            <p:custDataLst>
              <p:tags r:id="rId17"/>
            </p:custDataLst>
          </p:nvPr>
        </p:nvSpPr>
        <p:spPr>
          <a:xfrm>
            <a:off x="2247900" y="5239385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18"/>
            </p:custDataLst>
          </p:nvPr>
        </p:nvSpPr>
        <p:spPr>
          <a:xfrm>
            <a:off x="2157730" y="2247900"/>
            <a:ext cx="1487170" cy="1541145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56000">
                <a:srgbClr val="FF0000">
                  <a:lumMod val="91000"/>
                  <a:lumOff val="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FF0000">
                <a:alpha val="88000"/>
              </a:srgb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9"/>
            </p:custDataLst>
          </p:nvPr>
        </p:nvSpPr>
        <p:spPr>
          <a:xfrm>
            <a:off x="1206500" y="2696210"/>
            <a:ext cx="1397000" cy="101600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3">
                  <a:lumMod val="60000"/>
                  <a:lumOff val="40000"/>
                </a:schemeClr>
              </a:gs>
            </a:gsLst>
            <a:lin ang="13500000"/>
          </a:gradFill>
          <a:ln>
            <a:solidFill>
              <a:srgbClr val="FFC000"/>
            </a:solidFill>
          </a:ln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20"/>
            </p:custDataLst>
          </p:nvPr>
        </p:nvSpPr>
        <p:spPr>
          <a:xfrm>
            <a:off x="2059940" y="2944495"/>
            <a:ext cx="1397000" cy="1760220"/>
          </a:xfrm>
          <a:prstGeom prst="ellipse">
            <a:avLst/>
          </a:prstGeom>
          <a:gradFill>
            <a:gsLst>
              <a:gs pos="97000">
                <a:srgbClr val="FFFFFF"/>
              </a:gs>
              <a:gs pos="6000">
                <a:schemeClr val="bg1"/>
              </a:gs>
              <a:gs pos="44000">
                <a:schemeClr val="accent1">
                  <a:alpha val="100000"/>
                </a:schemeClr>
              </a:gs>
            </a:gsLst>
            <a:lin ang="18900000" scaled="0"/>
          </a:gradFill>
          <a:ln>
            <a:solidFill>
              <a:schemeClr val="accent1"/>
            </a:solidFill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2834640" y="2653665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44</a:t>
            </a: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1541145" y="3021965"/>
            <a:ext cx="46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18" name="文本框 17"/>
          <p:cNvSpPr txBox="1"/>
          <p:nvPr>
            <p:custDataLst>
              <p:tags r:id="rId23"/>
            </p:custDataLst>
          </p:nvPr>
        </p:nvSpPr>
        <p:spPr>
          <a:xfrm>
            <a:off x="2618105" y="4010025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19" name="文本框 18"/>
          <p:cNvSpPr txBox="1"/>
          <p:nvPr>
            <p:custDataLst>
              <p:tags r:id="rId24"/>
            </p:custDataLst>
          </p:nvPr>
        </p:nvSpPr>
        <p:spPr>
          <a:xfrm>
            <a:off x="2083435" y="2902585"/>
            <a:ext cx="520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tile</a:t>
            </a:r>
          </a:p>
          <a:p>
            <a:r>
              <a:rPr lang="en-US" altLang="zh-CN" b="1"/>
              <a:t>10</a:t>
            </a:r>
          </a:p>
        </p:txBody>
      </p:sp>
      <p:sp>
        <p:nvSpPr>
          <p:cNvPr id="20" name="文本框 19"/>
          <p:cNvSpPr txBox="1"/>
          <p:nvPr>
            <p:custDataLst>
              <p:tags r:id="rId25"/>
            </p:custDataLst>
          </p:nvPr>
        </p:nvSpPr>
        <p:spPr>
          <a:xfrm>
            <a:off x="2619375" y="6162675"/>
            <a:ext cx="446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</a:t>
            </a:r>
          </a:p>
        </p:txBody>
      </p:sp>
      <p:sp>
        <p:nvSpPr>
          <p:cNvPr id="21" name="矩形 20"/>
          <p:cNvSpPr/>
          <p:nvPr>
            <p:custDataLst>
              <p:tags r:id="rId26"/>
            </p:custDataLst>
          </p:nvPr>
        </p:nvSpPr>
        <p:spPr>
          <a:xfrm>
            <a:off x="1964055" y="5864860"/>
            <a:ext cx="646430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27"/>
            </p:custDataLst>
          </p:nvPr>
        </p:nvSpPr>
        <p:spPr>
          <a:xfrm>
            <a:off x="2059940" y="5868035"/>
            <a:ext cx="520065" cy="761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/>
              <a:t>tile</a:t>
            </a:r>
          </a:p>
          <a:p>
            <a:r>
              <a:rPr lang="en-US" altLang="zh-CN" b="1"/>
              <a:t>17</a:t>
            </a:r>
          </a:p>
        </p:txBody>
      </p:sp>
      <p:sp>
        <p:nvSpPr>
          <p:cNvPr id="23" name="文本框 22"/>
          <p:cNvSpPr txBox="1"/>
          <p:nvPr>
            <p:custDataLst>
              <p:tags r:id="rId28"/>
            </p:custDataLst>
          </p:nvPr>
        </p:nvSpPr>
        <p:spPr>
          <a:xfrm>
            <a:off x="1578610" y="5088255"/>
            <a:ext cx="466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20</a:t>
            </a:r>
          </a:p>
        </p:txBody>
      </p:sp>
      <p:sp>
        <p:nvSpPr>
          <p:cNvPr id="24" name="文本框 23"/>
          <p:cNvSpPr txBox="1"/>
          <p:nvPr>
            <p:custDataLst>
              <p:tags r:id="rId29"/>
            </p:custDataLst>
          </p:nvPr>
        </p:nvSpPr>
        <p:spPr>
          <a:xfrm>
            <a:off x="2834640" y="4890135"/>
            <a:ext cx="53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44</a:t>
            </a:r>
          </a:p>
        </p:txBody>
      </p:sp>
      <p:sp>
        <p:nvSpPr>
          <p:cNvPr id="25" name="矩形 24"/>
          <p:cNvSpPr/>
          <p:nvPr>
            <p:custDataLst>
              <p:tags r:id="rId30"/>
            </p:custDataLst>
          </p:nvPr>
        </p:nvSpPr>
        <p:spPr>
          <a:xfrm>
            <a:off x="2045335" y="2875280"/>
            <a:ext cx="646430" cy="672465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013825" y="3179445"/>
            <a:ext cx="488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9013825" y="4112895"/>
            <a:ext cx="488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13825" y="5048885"/>
            <a:ext cx="488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013825" y="5984875"/>
            <a:ext cx="488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284210" y="63531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/>
              <a:t>...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3333115" y="3430270"/>
            <a:ext cx="3750945" cy="3683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446395" y="8256270"/>
            <a:ext cx="6162675" cy="1460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>
            <a:off x="3388360" y="6083935"/>
            <a:ext cx="3750945" cy="3683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 bldLvl="0" animBg="1"/>
      <p:bldP spid="21" grpId="1" animBg="1"/>
      <p:bldP spid="22" grpId="0"/>
      <p:bldP spid="22" grpId="1"/>
      <p:bldP spid="23" grpId="0"/>
      <p:bldP spid="23" grpId="1"/>
      <p:bldP spid="24" grpId="0"/>
      <p:bldP spid="24" grpId="1"/>
      <p:bldP spid="25" grpId="0" bldLvl="0" animBg="1"/>
      <p:bldP spid="25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86535"/>
            <a:ext cx="6530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Stage4.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计算每个像素的颜色</a:t>
            </a:r>
          </a:p>
        </p:txBody>
      </p:sp>
      <p:sp>
        <p:nvSpPr>
          <p:cNvPr id="7" name="矩形 6"/>
          <p:cNvSpPr/>
          <p:nvPr/>
        </p:nvSpPr>
        <p:spPr>
          <a:xfrm>
            <a:off x="5641975" y="2482215"/>
            <a:ext cx="3910965" cy="33045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988300" y="1557655"/>
            <a:ext cx="2929255" cy="3810000"/>
          </a:xfrm>
          <a:prstGeom prst="ellipse">
            <a:avLst/>
          </a:prstGeom>
          <a:noFill/>
          <a:ln>
            <a:solidFill>
              <a:srgbClr val="FFC000"/>
            </a:solidFill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5641975" y="287210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641975" y="323278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641975" y="359346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641975" y="395414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670550" y="431482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670550" y="467550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670550" y="503618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670550" y="5396865"/>
            <a:ext cx="3882390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988050" y="248221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406515" y="249618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824980" y="249618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243445" y="251015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43445" y="246824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661910" y="248221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080375" y="248221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498840" y="249618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018270" y="2468245"/>
            <a:ext cx="29210" cy="3290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839585" y="3968750"/>
            <a:ext cx="433070" cy="346075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7070725" y="3535680"/>
            <a:ext cx="2338070" cy="635000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9335770" y="3463290"/>
            <a:ext cx="130175" cy="144145"/>
          </a:xfrm>
          <a:prstGeom prst="ellipse">
            <a:avLst/>
          </a:prstGeom>
          <a:solidFill>
            <a:schemeClr val="accent3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406400" y="2440940"/>
                <a:ext cx="5035550" cy="50927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 =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(2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𝛴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𝛴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𝜇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2440940"/>
                <a:ext cx="5035550" cy="509270"/>
              </a:xfrm>
              <a:prstGeom prst="rect">
                <a:avLst/>
              </a:prstGeom>
              <a:blipFill rotWithShape="1">
                <a:blip r:embed="rId6"/>
                <a:stretch>
                  <a:fillRect r="-2005" b="-21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1666811" y="2003044"/>
                <a:ext cx="24428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,...,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)~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𝑁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𝛴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11" y="2003044"/>
                <a:ext cx="2442845" cy="368300"/>
              </a:xfrm>
              <a:prstGeom prst="rect">
                <a:avLst/>
              </a:prstGeom>
              <a:blipFill rotWithShape="1">
                <a:blip r:embed="rId7"/>
                <a:stretch>
                  <a:fillRect l="-23" t="-69" r="23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13385" y="3195955"/>
                <a:ext cx="5083810" cy="158369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/>
                  <a:t>计算像素相对高斯中心的坐标，代入相应</a:t>
                </a:r>
                <a:r>
                  <a:rPr lang="en-US" altLang="zh-CN"/>
                  <a:t>PDF</a:t>
                </a:r>
                <a:r>
                  <a:rPr lang="zh-CN" altLang="en-US"/>
                  <a:t>中；</a:t>
                </a:r>
              </a:p>
              <a:p>
                <a:endParaRPr lang="zh-CN" altLang="en-US"/>
              </a:p>
              <a:p>
                <a:r>
                  <a:rPr lang="zh-CN" altLang="en-US"/>
                  <a:t>假设</a:t>
                </a:r>
                <a:r>
                  <a:rPr lang="en-US" altLang="zh-CN"/>
                  <a:t>w </a:t>
                </a:r>
                <a:r>
                  <a:rPr lang="zh-CN" altLang="en-US"/>
                  <a:t>与概率密度成正比，则</a:t>
                </a:r>
              </a:p>
              <a:p>
                <a:endParaRPr lang="zh-CN" alt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’ = 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𝑤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∗ 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endParaRPr lang="zh-CN" altLang="en-US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85" y="3195955"/>
                <a:ext cx="5083810" cy="1583690"/>
              </a:xfrm>
              <a:prstGeom prst="rect">
                <a:avLst/>
              </a:prstGeom>
              <a:blipFill rotWithShape="1">
                <a:blip r:embed="rId8"/>
                <a:stretch>
                  <a:fillRect r="-724" b="-6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0855" y="5159375"/>
            <a:ext cx="4480560" cy="84709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413385" y="47580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接着就可以直接套用</a:t>
            </a:r>
            <a:r>
              <a:rPr lang="en-US" altLang="zh-CN"/>
              <a:t>NeRF</a:t>
            </a:r>
            <a:r>
              <a:rPr lang="zh-CN" altLang="en-US"/>
              <a:t>的渲染公式</a:t>
            </a:r>
          </a:p>
        </p:txBody>
      </p:sp>
      <p:pic>
        <p:nvPicPr>
          <p:cNvPr id="45" name="图片 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5650" y="5814060"/>
            <a:ext cx="3721735" cy="675640"/>
          </a:xfrm>
          <a:prstGeom prst="rect">
            <a:avLst/>
          </a:prstGeom>
        </p:spPr>
      </p:pic>
      <p:cxnSp>
        <p:nvCxnSpPr>
          <p:cNvPr id="46" name="肘形连接符 45"/>
          <p:cNvCxnSpPr/>
          <p:nvPr/>
        </p:nvCxnSpPr>
        <p:spPr>
          <a:xfrm rot="5400000">
            <a:off x="286385" y="4966970"/>
            <a:ext cx="1653540" cy="715645"/>
          </a:xfrm>
          <a:prstGeom prst="bentConnector4">
            <a:avLst>
              <a:gd name="adj1" fmla="val -288"/>
              <a:gd name="adj2" fmla="val 133319"/>
            </a:avLst>
          </a:prstGeom>
          <a:ln w="2857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1869440" y="6302375"/>
            <a:ext cx="174625" cy="95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529205" y="6282690"/>
            <a:ext cx="1889125" cy="19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4300" imgH="215900" progId="Equation.KSEE3">
                  <p:embed/>
                </p:oleObj>
              </mc:Choice>
              <mc:Fallback>
                <p:oleObj r:id="rId8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8330" y="1486535"/>
            <a:ext cx="6530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Stage4.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计算每个像素的颜色</a:t>
            </a:r>
            <a:endParaRPr lang="zh-CN" altLang="en-US" sz="2400" b="1">
              <a:solidFill>
                <a:schemeClr val="accent3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7" name="图片 6" descr="cud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" y="2119630"/>
            <a:ext cx="5108575" cy="4546600"/>
          </a:xfrm>
          <a:prstGeom prst="rect">
            <a:avLst/>
          </a:prstGeom>
        </p:spPr>
      </p:pic>
      <p:pic>
        <p:nvPicPr>
          <p:cNvPr id="12" name="图片 11" descr="cuda2imag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6195" y="2336165"/>
            <a:ext cx="5435600" cy="345313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5873750" y="3854450"/>
            <a:ext cx="952500" cy="28829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 title="16"/>
          <p:cNvCxnSpPr/>
          <p:nvPr>
            <p:custDataLst>
              <p:tags r:id="rId2"/>
            </p:custDataLst>
          </p:nvPr>
        </p:nvCxnSpPr>
        <p:spPr>
          <a:xfrm>
            <a:off x="6571615" y="1736090"/>
            <a:ext cx="27940" cy="7169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6170295" y="1912620"/>
            <a:ext cx="514350" cy="37274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lstStyle/>
          <a:p>
            <a:r>
              <a:rPr lang="en-US" altLang="zh-CN"/>
              <a:t>16</a:t>
            </a:r>
          </a:p>
        </p:txBody>
      </p:sp>
      <p:sp>
        <p:nvSpPr>
          <p:cNvPr id="34" name="文本框 33"/>
          <p:cNvSpPr txBox="1"/>
          <p:nvPr>
            <p:custDataLst>
              <p:tags r:id="rId4"/>
            </p:custDataLst>
          </p:nvPr>
        </p:nvSpPr>
        <p:spPr>
          <a:xfrm>
            <a:off x="6778625" y="1322070"/>
            <a:ext cx="49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16</a:t>
            </a:r>
          </a:p>
        </p:txBody>
      </p:sp>
      <p:sp>
        <p:nvSpPr>
          <p:cNvPr id="57" name="矩形 56"/>
          <p:cNvSpPr/>
          <p:nvPr>
            <p:custDataLst>
              <p:tags r:id="rId5"/>
            </p:custDataLst>
          </p:nvPr>
        </p:nvSpPr>
        <p:spPr>
          <a:xfrm>
            <a:off x="6684645" y="1736090"/>
            <a:ext cx="721995" cy="6496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>
            <p:custDataLst>
              <p:tags r:id="rId6"/>
            </p:custDataLst>
          </p:nvPr>
        </p:nvCxnSpPr>
        <p:spPr>
          <a:xfrm flipV="1">
            <a:off x="6696075" y="1611630"/>
            <a:ext cx="716915" cy="292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778625" y="1829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tile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Background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 descr="多径"/>
          <p:cNvPicPr>
            <a:picLocks noChangeAspect="1"/>
          </p:cNvPicPr>
          <p:nvPr/>
        </p:nvPicPr>
        <p:blipFill>
          <a:blip r:embed="rId5"/>
          <a:srcRect r="7845" b="4041"/>
          <a:stretch>
            <a:fillRect/>
          </a:stretch>
        </p:blipFill>
        <p:spPr>
          <a:xfrm>
            <a:off x="608330" y="2065020"/>
            <a:ext cx="4692015" cy="36645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4575" y="2233295"/>
            <a:ext cx="5155565" cy="33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室内场景的空间特征复杂，多径效应显著。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在室内场景下，传统基于统计的信道建模方法难以处理小尺度的信道信息变化，无法考虑不同介质所造成的反射、散射等效应。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zh-CN" altLang="en-US" b="1"/>
              <a:t>基于 Ray-tracing 的方法也存在着计算开销大、空间模型获取困难等诸多限制。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zh-CN" altLang="en-US" b="1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114300" imgH="215900" progId="Equation.KSEE3">
                  <p:embed/>
                </p:oleObj>
              </mc:Choice>
              <mc:Fallback>
                <p:oleObj r:id="rId1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08330" y="1486535"/>
            <a:ext cx="6530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Stage4. </a:t>
            </a:r>
            <a:r>
              <a:rPr lang="zh-CN" altLang="en-US" sz="24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计算每个像素的颜色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873750" y="3854450"/>
            <a:ext cx="952500" cy="288290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sharedm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295" y="2119630"/>
            <a:ext cx="6978650" cy="3517265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8382000" y="2543810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3"/>
            </p:custDataLst>
          </p:nvPr>
        </p:nvSpPr>
        <p:spPr>
          <a:xfrm>
            <a:off x="9715500" y="2366010"/>
            <a:ext cx="875665" cy="847725"/>
          </a:xfrm>
          <a:prstGeom prst="ellipse">
            <a:avLst/>
          </a:prstGeom>
          <a:noFill/>
          <a:ln>
            <a:solidFill>
              <a:schemeClr val="accent1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237980" y="2649855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38" name="矩形 37"/>
          <p:cNvSpPr/>
          <p:nvPr>
            <p:custDataLst>
              <p:tags r:id="rId5"/>
            </p:custDataLst>
          </p:nvPr>
        </p:nvSpPr>
        <p:spPr>
          <a:xfrm>
            <a:off x="8382000" y="3413125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>
            <p:custDataLst>
              <p:tags r:id="rId6"/>
            </p:custDataLst>
          </p:nvPr>
        </p:nvSpPr>
        <p:spPr>
          <a:xfrm>
            <a:off x="9715500" y="3291205"/>
            <a:ext cx="875665" cy="847725"/>
          </a:xfrm>
          <a:prstGeom prst="ellipse">
            <a:avLst/>
          </a:prstGeom>
          <a:noFill/>
          <a:ln w="31750">
            <a:solidFill>
              <a:schemeClr val="accent3">
                <a:lumMod val="40000"/>
                <a:lumOff val="60000"/>
              </a:schemeClr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>
            <p:custDataLst>
              <p:tags r:id="rId7"/>
            </p:custDataLst>
          </p:nvPr>
        </p:nvSpPr>
        <p:spPr>
          <a:xfrm>
            <a:off x="9237980" y="3519170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54" name="矩形 53"/>
          <p:cNvSpPr/>
          <p:nvPr>
            <p:custDataLst>
              <p:tags r:id="rId8"/>
            </p:custDataLst>
          </p:nvPr>
        </p:nvSpPr>
        <p:spPr>
          <a:xfrm>
            <a:off x="8382000" y="4349115"/>
            <a:ext cx="721995" cy="649605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>
            <p:custDataLst>
              <p:tags r:id="rId9"/>
            </p:custDataLst>
          </p:nvPr>
        </p:nvSpPr>
        <p:spPr>
          <a:xfrm>
            <a:off x="9715500" y="4227195"/>
            <a:ext cx="875665" cy="847725"/>
          </a:xfrm>
          <a:prstGeom prst="ellipse">
            <a:avLst/>
          </a:prstGeom>
          <a:noFill/>
          <a:ln>
            <a:solidFill>
              <a:schemeClr val="accent6"/>
            </a:solidFill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0"/>
            </p:custDataLst>
          </p:nvPr>
        </p:nvSpPr>
        <p:spPr>
          <a:xfrm>
            <a:off x="9237980" y="4455160"/>
            <a:ext cx="31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+</a:t>
            </a:r>
          </a:p>
        </p:txBody>
      </p:sp>
      <p:sp>
        <p:nvSpPr>
          <p:cNvPr id="65" name="文本框 64"/>
          <p:cNvSpPr txBox="1"/>
          <p:nvPr>
            <p:custDataLst>
              <p:tags r:id="rId11"/>
            </p:custDataLst>
          </p:nvPr>
        </p:nvSpPr>
        <p:spPr>
          <a:xfrm>
            <a:off x="8364855" y="2639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66" name="文本框 65"/>
          <p:cNvSpPr txBox="1"/>
          <p:nvPr>
            <p:custDataLst>
              <p:tags r:id="rId12"/>
            </p:custDataLst>
          </p:nvPr>
        </p:nvSpPr>
        <p:spPr>
          <a:xfrm>
            <a:off x="8364855" y="3505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sp>
        <p:nvSpPr>
          <p:cNvPr id="67" name="文本框 66"/>
          <p:cNvSpPr txBox="1"/>
          <p:nvPr>
            <p:custDataLst>
              <p:tags r:id="rId13"/>
            </p:custDataLst>
          </p:nvPr>
        </p:nvSpPr>
        <p:spPr>
          <a:xfrm>
            <a:off x="8364855" y="4411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430010" y="3161665"/>
            <a:ext cx="1428750" cy="1397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104505" y="2232025"/>
            <a:ext cx="2943860" cy="331914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201785" y="4983480"/>
            <a:ext cx="61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...</a:t>
            </a:r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：快速可微光栅化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090" y="2720975"/>
            <a:ext cx="9982835" cy="2270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9450" y="2165350"/>
            <a:ext cx="3420745" cy="3695065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4206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初始化高斯点云</a:t>
            </a:r>
          </a:p>
        </p:txBody>
      </p:sp>
      <p:sp>
        <p:nvSpPr>
          <p:cNvPr id="7" name="矩形 6"/>
          <p:cNvSpPr/>
          <p:nvPr/>
        </p:nvSpPr>
        <p:spPr>
          <a:xfrm>
            <a:off x="4100195" y="2165350"/>
            <a:ext cx="3420745" cy="3695065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20940" y="2165350"/>
            <a:ext cx="3420745" cy="3695065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73650" y="161734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</a:rPr>
              <a:t>2.</a:t>
            </a:r>
            <a:r>
              <a:rPr lang="zh-CN" altLang="en-US" b="1">
                <a:solidFill>
                  <a:schemeClr val="tx1"/>
                </a:solidFill>
              </a:rPr>
              <a:t>交叉优化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47990" y="1617345"/>
            <a:ext cx="236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85000"/>
                  </a:schemeClr>
                </a:solidFill>
              </a:rPr>
              <a:t>3.</a:t>
            </a:r>
            <a:r>
              <a:rPr lang="zh-CN" altLang="en-US" b="1">
                <a:solidFill>
                  <a:schemeClr val="bg1">
                    <a:lumMod val="85000"/>
                  </a:schemeClr>
                </a:solidFill>
              </a:rPr>
              <a:t>快速可微光栅化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：交叉优化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6470" y="1718310"/>
            <a:ext cx="10259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+mn-ea"/>
                <a:cs typeface="+mn-ea"/>
              </a:rPr>
              <a:t>可以优化的 3D Gaussian 点云属性包括：</a:t>
            </a:r>
            <a:r>
              <a:rPr lang="zh-CN" altLang="en-US" b="1">
                <a:solidFill>
                  <a:schemeClr val="accent3"/>
                </a:solidFill>
                <a:latin typeface="+mn-ea"/>
                <a:cs typeface="+mn-ea"/>
              </a:rPr>
              <a:t>三维位置 p</a:t>
            </a:r>
            <a:r>
              <a:rPr lang="en-US" altLang="zh-CN" b="1">
                <a:solidFill>
                  <a:schemeClr val="accent3"/>
                </a:solidFill>
                <a:latin typeface="+mn-ea"/>
                <a:cs typeface="+mn-ea"/>
              </a:rPr>
              <a:t> </a:t>
            </a:r>
            <a:r>
              <a:rPr lang="zh-CN" altLang="en-US" b="1">
                <a:solidFill>
                  <a:schemeClr val="accent3"/>
                </a:solidFill>
                <a:latin typeface="+mn-ea"/>
                <a:cs typeface="+mn-ea"/>
              </a:rPr>
              <a:t>、透明度α、各向异性协方差 Σ、球谐系数 SH (颜色相关)</a:t>
            </a:r>
            <a:r>
              <a:rPr lang="zh-CN" altLang="en-US" b="1">
                <a:latin typeface="+mn-ea"/>
                <a:cs typeface="+mn-ea"/>
              </a:rPr>
              <a:t> 等。</a:t>
            </a:r>
          </a:p>
        </p:txBody>
      </p:sp>
      <p:pic>
        <p:nvPicPr>
          <p:cNvPr id="3" name="图片 2" descr="优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30" y="2767965"/>
            <a:ext cx="10210800" cy="2886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：交叉优化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1415415"/>
            <a:ext cx="1025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latin typeface="+mn-ea"/>
                <a:cs typeface="+mn-ea"/>
              </a:rPr>
              <a:t>自适应控制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35735" y="1875790"/>
            <a:ext cx="93141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由于 3D 投影到 2D 的模糊性，渲染图像中的几何体可能会被放错位置。因此，优化过程中需要能够</a:t>
            </a:r>
            <a:r>
              <a:rPr lang="zh-CN" altLang="en-US" b="1">
                <a:solidFill>
                  <a:schemeClr val="accent2"/>
                </a:solidFill>
              </a:rPr>
              <a:t>创建</a:t>
            </a:r>
            <a:r>
              <a:rPr lang="zh-CN" altLang="en-US" b="1"/>
              <a:t>几何体，并且在</a:t>
            </a:r>
            <a:r>
              <a:rPr lang="zh-CN" altLang="en-US" b="1">
                <a:solidFill>
                  <a:schemeClr val="accent2"/>
                </a:solidFill>
              </a:rPr>
              <a:t>错误位置处销毁或移动</a:t>
            </a:r>
            <a:r>
              <a:rPr lang="zh-CN" altLang="en-US" b="1"/>
              <a:t>几何体。</a:t>
            </a:r>
          </a:p>
        </p:txBody>
      </p:sp>
      <p:pic>
        <p:nvPicPr>
          <p:cNvPr id="5" name="图片 4" descr="ad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b="7426"/>
          <a:stretch>
            <a:fillRect/>
          </a:stretch>
        </p:blipFill>
        <p:spPr>
          <a:xfrm>
            <a:off x="3637280" y="3082925"/>
            <a:ext cx="4917440" cy="2851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：交叉优化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1524000"/>
            <a:ext cx="102590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/>
            <a:r>
              <a:rPr lang="en-US" altLang="zh-CN" sz="2400" b="1">
                <a:latin typeface="+mn-ea"/>
                <a:cs typeface="+mn-ea"/>
                <a:sym typeface="+mn-ea"/>
              </a:rPr>
              <a:t>1. 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重建不足与重建过度</a:t>
            </a:r>
            <a:endParaRPr lang="zh-CN" sz="2400" b="1">
              <a:latin typeface="+mn-ea"/>
              <a:cs typeface="+mn-ea"/>
            </a:endParaRPr>
          </a:p>
          <a:p>
            <a:pPr marL="914400" lvl="1" indent="-457200">
              <a:buFont typeface="+mj-ea"/>
              <a:buAutoNum type="circleNumDbPlain"/>
            </a:pPr>
            <a:r>
              <a:rPr sz="2000" b="1">
                <a:latin typeface="+mn-ea"/>
                <a:cs typeface="+mn-ea"/>
              </a:rPr>
              <a:t>早期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迭代次数较少</a:t>
            </a:r>
            <a:r>
              <a:rPr sz="2000" b="1">
                <a:latin typeface="+mn-ea"/>
                <a:cs typeface="+mn-ea"/>
              </a:rPr>
              <a:t>时，重建不足 (under-reconstruction) </a:t>
            </a:r>
          </a:p>
          <a:p>
            <a:pPr marL="914400" lvl="1" indent="-457200">
              <a:buFont typeface="+mj-ea"/>
              <a:buAutoNum type="circleNumDbPlain"/>
            </a:pPr>
            <a:r>
              <a:rPr sz="2000" b="1">
                <a:latin typeface="+mn-ea"/>
                <a:cs typeface="+mn-ea"/>
              </a:rPr>
              <a:t>后期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迭代次数较多</a:t>
            </a:r>
            <a:r>
              <a:rPr sz="2000" b="1">
                <a:latin typeface="+mn-ea"/>
                <a:cs typeface="+mn-ea"/>
              </a:rPr>
              <a:t>时，重建过度 (over-reconstruction) </a:t>
            </a:r>
          </a:p>
          <a:p>
            <a:endParaRPr sz="2000" b="1">
              <a:latin typeface="+mn-ea"/>
              <a:cs typeface="+mn-ea"/>
            </a:endParaRPr>
          </a:p>
        </p:txBody>
      </p:sp>
      <p:pic>
        <p:nvPicPr>
          <p:cNvPr id="5" name="图片 4" descr="adc"/>
          <p:cNvPicPr>
            <a:picLocks noChangeAspect="1"/>
          </p:cNvPicPr>
          <p:nvPr/>
        </p:nvPicPr>
        <p:blipFill>
          <a:blip r:embed="rId3"/>
          <a:srcRect b="7426"/>
          <a:stretch>
            <a:fillRect/>
          </a:stretch>
        </p:blipFill>
        <p:spPr>
          <a:xfrm>
            <a:off x="3137535" y="3117850"/>
            <a:ext cx="5200650" cy="3016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：交叉优化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1524000"/>
            <a:ext cx="102590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+mn-ea"/>
                <a:cs typeface="+mn-ea"/>
              </a:rPr>
              <a:t>1</a:t>
            </a:r>
            <a:r>
              <a:rPr sz="2400" b="1">
                <a:latin typeface="+mn-ea"/>
                <a:cs typeface="+mn-ea"/>
              </a:rPr>
              <a:t>. 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重建不足与重建过度</a:t>
            </a:r>
            <a:endParaRPr sz="2400" b="1">
              <a:latin typeface="+mn-ea"/>
              <a:cs typeface="+mn-ea"/>
            </a:endParaRPr>
          </a:p>
          <a:p>
            <a:pPr indent="457200"/>
            <a:r>
              <a:rPr sz="2000" b="1">
                <a:solidFill>
                  <a:schemeClr val="accent1"/>
                </a:solidFill>
                <a:latin typeface="+mn-ea"/>
                <a:cs typeface="+mn-ea"/>
              </a:rPr>
              <a:t> under-reconstruction 区域：</a:t>
            </a:r>
            <a:r>
              <a:rPr sz="2000" b="1">
                <a:latin typeface="+mn-ea"/>
                <a:cs typeface="+mn-ea"/>
              </a:rPr>
              <a:t>高斯模型没有完全覆盖小规模的几何体，此时需要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复制</a:t>
            </a:r>
            <a:r>
              <a:rPr sz="2000" b="1">
                <a:latin typeface="+mn-ea"/>
                <a:cs typeface="+mn-ea"/>
              </a:rPr>
              <a:t>高斯模型并将其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沿位置梯度方向移动</a:t>
            </a:r>
            <a:r>
              <a:rPr sz="2000" b="1">
                <a:latin typeface="+mn-ea"/>
                <a:cs typeface="+mn-ea"/>
              </a:rPr>
              <a:t>，以覆盖几何体。</a:t>
            </a:r>
          </a:p>
          <a:p>
            <a:pPr indent="457200"/>
            <a:r>
              <a:rPr lang="en-US" sz="2000" b="1">
                <a:solidFill>
                  <a:schemeClr val="accent1"/>
                </a:solidFill>
                <a:latin typeface="+mn-ea"/>
                <a:cs typeface="+mn-ea"/>
              </a:rPr>
              <a:t> </a:t>
            </a:r>
            <a:r>
              <a:rPr sz="2000" b="1">
                <a:solidFill>
                  <a:schemeClr val="accent1"/>
                </a:solidFill>
                <a:latin typeface="+mn-ea"/>
                <a:cs typeface="+mn-ea"/>
              </a:rPr>
              <a:t>over-reconstruction 区域：</a:t>
            </a:r>
            <a:r>
              <a:rPr sz="2000" b="1">
                <a:latin typeface="+mn-ea"/>
                <a:cs typeface="+mn-ea"/>
              </a:rPr>
              <a:t>高斯模型超出小规模几何体的范围，此时需要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拆分</a:t>
            </a:r>
            <a:r>
              <a:rPr sz="2000" b="1">
                <a:latin typeface="+mn-ea"/>
                <a:cs typeface="+mn-ea"/>
                <a:sym typeface="+mn-ea"/>
              </a:rPr>
              <a:t>高斯模型</a:t>
            </a:r>
            <a:r>
              <a:rPr sz="2000" b="1">
                <a:latin typeface="+mn-ea"/>
                <a:cs typeface="+mn-ea"/>
              </a:rPr>
              <a:t>覆盖几何体。</a:t>
            </a:r>
            <a:endParaRPr lang="zh-CN" sz="2000" b="1">
              <a:latin typeface="+mn-ea"/>
              <a:cs typeface="+mn-ea"/>
            </a:endParaRPr>
          </a:p>
        </p:txBody>
      </p:sp>
      <p:pic>
        <p:nvPicPr>
          <p:cNvPr id="5" name="图片 4" descr="adc"/>
          <p:cNvPicPr>
            <a:picLocks noChangeAspect="1"/>
          </p:cNvPicPr>
          <p:nvPr/>
        </p:nvPicPr>
        <p:blipFill>
          <a:blip r:embed="rId3"/>
          <a:srcRect b="7426"/>
          <a:stretch>
            <a:fillRect/>
          </a:stretch>
        </p:blipFill>
        <p:spPr>
          <a:xfrm>
            <a:off x="3637280" y="3498850"/>
            <a:ext cx="4917440" cy="2851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：交叉优化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1524000"/>
            <a:ext cx="10878185" cy="227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+mn-ea"/>
                <a:cs typeface="+mn-ea"/>
                <a:sym typeface="+mn-ea"/>
              </a:rPr>
              <a:t>1</a:t>
            </a:r>
            <a:r>
              <a:rPr sz="2400" b="1">
                <a:latin typeface="+mn-ea"/>
                <a:cs typeface="+mn-ea"/>
                <a:sym typeface="+mn-ea"/>
              </a:rPr>
              <a:t>. </a:t>
            </a:r>
            <a:r>
              <a:rPr lang="zh-CN" altLang="en-US" sz="2400" b="1">
                <a:latin typeface="+mn-ea"/>
                <a:cs typeface="+mn-ea"/>
                <a:sym typeface="+mn-ea"/>
              </a:rPr>
              <a:t>重建不足与重建过度</a:t>
            </a:r>
            <a:endParaRPr sz="2400" b="1">
              <a:latin typeface="+mn-ea"/>
              <a:cs typeface="+mn-ea"/>
            </a:endParaRPr>
          </a:p>
          <a:p>
            <a:pPr indent="457200"/>
            <a:r>
              <a:rPr sz="2000" b="1">
                <a:latin typeface="+mn-ea"/>
                <a:cs typeface="+mn-ea"/>
              </a:rPr>
              <a:t>  under-reconstruction 和 over-reconstruction </a:t>
            </a:r>
            <a:r>
              <a:rPr lang="zh-CN" sz="2000" b="1">
                <a:solidFill>
                  <a:schemeClr val="accent2"/>
                </a:solidFill>
                <a:latin typeface="+mn-ea"/>
                <a:cs typeface="+mn-ea"/>
              </a:rPr>
              <a:t>都是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具有较大的空间位置梯度</a:t>
            </a:r>
            <a:r>
              <a:rPr sz="2000" b="1">
                <a:latin typeface="+mn-ea"/>
                <a:cs typeface="+mn-ea"/>
              </a:rPr>
              <a:t>的区域。</a:t>
            </a:r>
            <a:r>
              <a:rPr lang="en-US" sz="2000" b="1">
                <a:latin typeface="+mn-ea"/>
                <a:cs typeface="+mn-ea"/>
              </a:rPr>
              <a:t>      </a:t>
            </a:r>
          </a:p>
          <a:p>
            <a:pPr indent="457200"/>
            <a:r>
              <a:rPr lang="en-US" sz="2000" b="1">
                <a:latin typeface="+mn-ea"/>
                <a:cs typeface="+mn-ea"/>
              </a:rPr>
              <a:t>  </a:t>
            </a:r>
            <a:r>
              <a:rPr sz="2000" b="1">
                <a:latin typeface="+mn-ea"/>
                <a:cs typeface="+mn-ea"/>
              </a:rPr>
              <a:t>直观理解，是因为这些区域尚未完全重建好，因此优化算法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试图移动</a:t>
            </a:r>
            <a:r>
              <a:rPr lang="en-US" sz="2000" b="1">
                <a:solidFill>
                  <a:schemeClr val="accent2"/>
                </a:solidFill>
                <a:latin typeface="+mn-ea"/>
                <a:cs typeface="+mn-ea"/>
              </a:rPr>
              <a:t>Gaussian</a:t>
            </a:r>
            <a:r>
              <a:rPr sz="2000" b="1">
                <a:latin typeface="+mn-ea"/>
                <a:cs typeface="+mn-ea"/>
              </a:rPr>
              <a:t>以进行修正。</a:t>
            </a:r>
          </a:p>
          <a:p>
            <a:pPr indent="457200"/>
            <a:endParaRPr sz="2000" b="1">
              <a:latin typeface="+mn-ea"/>
              <a:cs typeface="+mn-ea"/>
            </a:endParaRPr>
          </a:p>
          <a:p>
            <a:pPr indent="457200"/>
            <a:r>
              <a:rPr sz="2000" b="1">
                <a:solidFill>
                  <a:srgbClr val="0070C0"/>
                </a:solidFill>
                <a:latin typeface="+mn-ea"/>
                <a:cs typeface="+mn-ea"/>
              </a:rPr>
              <a:t>under-reconstruction 和 over-reconstruction 的区别</a:t>
            </a:r>
            <a:r>
              <a:rPr lang="zh-CN" sz="2000" b="1">
                <a:solidFill>
                  <a:srgbClr val="0070C0"/>
                </a:solidFill>
                <a:latin typeface="+mn-ea"/>
                <a:cs typeface="+mn-ea"/>
              </a:rPr>
              <a:t>：</a:t>
            </a:r>
          </a:p>
          <a:p>
            <a:pPr marL="457200" lvl="1" indent="457200"/>
            <a:r>
              <a:rPr b="1">
                <a:latin typeface="+mn-ea"/>
                <a:cs typeface="+mn-ea"/>
              </a:rPr>
              <a:t>over-reconstruction 区域的</a:t>
            </a:r>
            <a:r>
              <a:rPr b="1">
                <a:solidFill>
                  <a:schemeClr val="accent2"/>
                </a:solidFill>
                <a:latin typeface="+mn-ea"/>
                <a:cs typeface="+mn-ea"/>
              </a:rPr>
              <a:t> Gaussian 方差大</a:t>
            </a:r>
            <a:r>
              <a:rPr b="1">
                <a:latin typeface="+mn-ea"/>
                <a:cs typeface="+mn-ea"/>
              </a:rPr>
              <a:t>，因为</a:t>
            </a:r>
            <a:r>
              <a:rPr b="1">
                <a:solidFill>
                  <a:schemeClr val="accent2"/>
                </a:solidFill>
                <a:latin typeface="+mn-ea"/>
                <a:cs typeface="+mn-ea"/>
              </a:rPr>
              <a:t>数据的变化幅度较大</a:t>
            </a:r>
            <a:r>
              <a:rPr b="1">
                <a:latin typeface="+mn-ea"/>
                <a:cs typeface="+mn-ea"/>
              </a:rPr>
              <a:t>。</a:t>
            </a:r>
            <a:endParaRPr sz="2000" b="1">
              <a:latin typeface="+mn-ea"/>
              <a:cs typeface="+mn-ea"/>
            </a:endParaRPr>
          </a:p>
          <a:p>
            <a:pPr indent="457200"/>
            <a:endParaRPr sz="2000" b="1">
              <a:latin typeface="+mn-ea"/>
              <a:cs typeface="+mn-ea"/>
            </a:endParaRPr>
          </a:p>
        </p:txBody>
      </p:sp>
      <p:pic>
        <p:nvPicPr>
          <p:cNvPr id="5" name="图片 4" descr="adc"/>
          <p:cNvPicPr>
            <a:picLocks noChangeAspect="1"/>
          </p:cNvPicPr>
          <p:nvPr/>
        </p:nvPicPr>
        <p:blipFill>
          <a:blip r:embed="rId3"/>
          <a:srcRect b="7426"/>
          <a:stretch>
            <a:fillRect/>
          </a:stretch>
        </p:blipFill>
        <p:spPr>
          <a:xfrm>
            <a:off x="3634105" y="3803650"/>
            <a:ext cx="4917440" cy="2851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：交叉优化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30" y="1524000"/>
            <a:ext cx="1096835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b="1">
                <a:latin typeface="+mn-ea"/>
                <a:cs typeface="+mn-ea"/>
              </a:rPr>
              <a:t>2. </a:t>
            </a:r>
            <a:r>
              <a:rPr lang="zh-CN" sz="2400" b="1">
                <a:latin typeface="+mn-ea"/>
                <a:cs typeface="+mn-ea"/>
              </a:rPr>
              <a:t>漂浮物处理</a:t>
            </a:r>
            <a:endParaRPr sz="2400" b="1">
              <a:latin typeface="+mn-ea"/>
              <a:cs typeface="+mn-ea"/>
            </a:endParaRPr>
          </a:p>
          <a:p>
            <a:pPr indent="457200"/>
            <a:r>
              <a:rPr sz="2000" b="1">
                <a:solidFill>
                  <a:schemeClr val="accent1"/>
                </a:solidFill>
                <a:latin typeface="+mn-ea"/>
                <a:cs typeface="+mn-ea"/>
              </a:rPr>
              <a:t> </a:t>
            </a:r>
            <a:r>
              <a:rPr sz="2000" b="1">
                <a:latin typeface="+mn-ea"/>
                <a:cs typeface="+mn-ea"/>
              </a:rPr>
              <a:t>这种体积表示法在优化过程中可能会因为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相机附近的漂浮物</a:t>
            </a:r>
            <a:r>
              <a:rPr sz="2000" b="1">
                <a:latin typeface="+mn-ea"/>
                <a:cs typeface="+mn-ea"/>
              </a:rPr>
              <a:t>而</a:t>
            </a:r>
            <a:r>
              <a:rPr lang="zh-CN" sz="2000" b="1">
                <a:latin typeface="+mn-ea"/>
                <a:cs typeface="+mn-ea"/>
              </a:rPr>
              <a:t>出现优化不稳定现象</a:t>
            </a:r>
            <a:r>
              <a:rPr sz="2000" b="1">
                <a:latin typeface="+mn-ea"/>
                <a:cs typeface="+mn-ea"/>
              </a:rPr>
              <a:t>，从而导致</a:t>
            </a:r>
            <a:r>
              <a:rPr sz="2000" b="1">
                <a:solidFill>
                  <a:schemeClr val="accent2"/>
                </a:solidFill>
                <a:latin typeface="+mn-ea"/>
                <a:cs typeface="+mn-ea"/>
              </a:rPr>
              <a:t>高斯密度不合理的增加</a:t>
            </a:r>
            <a:r>
              <a:rPr sz="2000" b="1">
                <a:latin typeface="+mn-ea"/>
                <a:cs typeface="+mn-ea"/>
              </a:rPr>
              <a:t>。</a:t>
            </a:r>
          </a:p>
          <a:p>
            <a:pPr indent="457200"/>
            <a:r>
              <a:rPr sz="2000" b="1">
                <a:latin typeface="+mn-ea"/>
                <a:cs typeface="+mn-ea"/>
              </a:rPr>
              <a:t>有效的调节方法是每 3000 次迭代就将 α 值设为接近零，然后</a:t>
            </a:r>
            <a:r>
              <a:rPr lang="zh-CN" sz="2000" b="1">
                <a:latin typeface="+mn-ea"/>
                <a:cs typeface="+mn-ea"/>
              </a:rPr>
              <a:t>通过</a:t>
            </a:r>
            <a:r>
              <a:rPr sz="2000" b="1">
                <a:latin typeface="+mn-ea"/>
                <a:cs typeface="+mn-ea"/>
              </a:rPr>
              <a:t>上述优化过程逐渐提高 α</a:t>
            </a:r>
            <a:r>
              <a:rPr lang="en-US" sz="2000" b="1">
                <a:latin typeface="+mn-ea"/>
                <a:cs typeface="+mn-ea"/>
              </a:rPr>
              <a:t> </a:t>
            </a:r>
            <a:r>
              <a:rPr sz="2000" b="1">
                <a:latin typeface="+mn-ea"/>
                <a:cs typeface="+mn-ea"/>
              </a:rPr>
              <a:t>值。</a:t>
            </a:r>
          </a:p>
          <a:p>
            <a:pPr indent="457200"/>
            <a:r>
              <a:rPr sz="2000" b="1">
                <a:latin typeface="+mn-ea"/>
                <a:cs typeface="+mn-ea"/>
              </a:rPr>
              <a:t>此外，每 100 次迭代就剔除透明的高斯分布（即 α 小于</a:t>
            </a:r>
            <a:r>
              <a:rPr lang="zh-CN" sz="2000" b="1">
                <a:latin typeface="+mn-ea"/>
                <a:cs typeface="+mn-ea"/>
              </a:rPr>
              <a:t>某个</a:t>
            </a:r>
            <a:r>
              <a:rPr sz="2000" b="1">
                <a:latin typeface="+mn-ea"/>
                <a:cs typeface="+mn-ea"/>
              </a:rPr>
              <a:t>阈值 </a:t>
            </a:r>
            <a:r>
              <a:rPr lang="zh-CN" sz="2000" b="1">
                <a:latin typeface="+mn-ea"/>
                <a:cs typeface="+mn-ea"/>
              </a:rPr>
              <a:t>）。</a:t>
            </a:r>
          </a:p>
        </p:txBody>
      </p:sp>
      <p:pic>
        <p:nvPicPr>
          <p:cNvPr id="5" name="图片 4" descr="adc"/>
          <p:cNvPicPr>
            <a:picLocks noChangeAspect="1"/>
          </p:cNvPicPr>
          <p:nvPr/>
        </p:nvPicPr>
        <p:blipFill>
          <a:blip r:embed="rId3"/>
          <a:srcRect b="7426"/>
          <a:stretch>
            <a:fillRect/>
          </a:stretch>
        </p:blipFill>
        <p:spPr>
          <a:xfrm>
            <a:off x="3723640" y="3523615"/>
            <a:ext cx="4917440" cy="2851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330" y="1524000"/>
            <a:ext cx="10259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sz="2400" b="1">
                <a:latin typeface="+mn-ea"/>
                <a:cs typeface="+mn-ea"/>
              </a:rPr>
              <a:t>定量结果</a:t>
            </a:r>
            <a:r>
              <a:rPr sz="2000" b="1">
                <a:solidFill>
                  <a:schemeClr val="accent1"/>
                </a:solidFill>
                <a:latin typeface="+mn-ea"/>
                <a:cs typeface="+mn-ea"/>
              </a:rPr>
              <a:t> </a:t>
            </a:r>
            <a:endParaRPr lang="zh-CN" sz="2000" b="1">
              <a:latin typeface="+mn-ea"/>
              <a:cs typeface="+mn-ea"/>
            </a:endParaRPr>
          </a:p>
        </p:txBody>
      </p:sp>
      <p:pic>
        <p:nvPicPr>
          <p:cNvPr id="4" name="图片 3" descr="3d定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3517265"/>
            <a:ext cx="11384915" cy="1788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8435" y="2428240"/>
            <a:ext cx="9316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可以看到，3D Gaussian 模型能够表示先进的 (state-of-the-art, SOTA) </a:t>
            </a:r>
            <a:r>
              <a:rPr lang="zh-CN" altLang="en-US" b="1">
                <a:solidFill>
                  <a:schemeClr val="accent2"/>
                </a:solidFill>
              </a:rPr>
              <a:t>视觉质量</a:t>
            </a:r>
            <a:r>
              <a:rPr lang="zh-CN" altLang="en-US" b="1"/>
              <a:t>，</a:t>
            </a:r>
            <a:r>
              <a:rPr lang="zh-CN" altLang="en-US" b="1">
                <a:solidFill>
                  <a:schemeClr val="accent2"/>
                </a:solidFill>
              </a:rPr>
              <a:t>高帧率实时视图合成</a:t>
            </a:r>
            <a:r>
              <a:rPr lang="zh-CN" altLang="en-US" b="1"/>
              <a:t>和高效的</a:t>
            </a:r>
            <a:r>
              <a:rPr lang="zh-CN" altLang="en-US" b="1">
                <a:solidFill>
                  <a:schemeClr val="accent2"/>
                </a:solidFill>
              </a:rPr>
              <a:t>训练速度</a:t>
            </a:r>
            <a:r>
              <a:rPr lang="zh-CN" altLang="en-US" b="1"/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119880" y="3738880"/>
            <a:ext cx="433070" cy="15005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496810" y="3738880"/>
            <a:ext cx="433070" cy="15005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873740" y="3738880"/>
            <a:ext cx="433070" cy="15005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48455" y="4719955"/>
            <a:ext cx="346710" cy="3898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38720" y="4719955"/>
            <a:ext cx="346710" cy="3905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917555" y="4719955"/>
            <a:ext cx="346710" cy="3898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5325" y="4719955"/>
            <a:ext cx="11135995" cy="3905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3D Gaussian Splatting</a:t>
            </a:r>
            <a:r>
              <a:rPr lang="zh-CN" altLang="en-US">
                <a:sym typeface="+mn-ea"/>
              </a:rPr>
              <a:t>：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360" y="1524000"/>
            <a:ext cx="10259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800" b="1">
                <a:latin typeface="+mn-ea"/>
                <a:cs typeface="+mn-ea"/>
              </a:rPr>
              <a:t>Limitations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34465" y="2132965"/>
            <a:ext cx="9316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2000" b="1"/>
              <a:t>高 VRAM 使用率（4GB 用于查看，12GB 用于训练）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000" b="1"/>
              <a:t>大量磁盘占用（一个场景 1GB+）</a:t>
            </a:r>
          </a:p>
          <a:p>
            <a:endParaRPr sz="2000" b="1"/>
          </a:p>
        </p:txBody>
      </p:sp>
      <p:pic>
        <p:nvPicPr>
          <p:cNvPr id="3" name="图片 2" descr="splatti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rcRect b="2701"/>
          <a:stretch>
            <a:fillRect/>
          </a:stretch>
        </p:blipFill>
        <p:spPr>
          <a:xfrm>
            <a:off x="3696335" y="3223260"/>
            <a:ext cx="4796155" cy="3173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33550" y="5208270"/>
            <a:ext cx="8956675" cy="1487805"/>
          </a:xfrm>
        </p:spPr>
        <p:txBody>
          <a:bodyPr/>
          <a:lstStyle/>
          <a:p>
            <a:pPr marL="0" indent="457200">
              <a:lnSpc>
                <a:spcPct val="120000"/>
              </a:lnSpc>
              <a:buNone/>
            </a:pPr>
            <a:r>
              <a:rPr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传统算法采用了通过LiDAR</a:t>
            </a:r>
            <a:r>
              <a:rPr lang="en-US"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(激光雷达)</a:t>
            </a:r>
            <a:r>
              <a:rPr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扫描</a:t>
            </a:r>
            <a:r>
              <a:rPr lang="zh-CN"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出的</a:t>
            </a:r>
            <a:r>
              <a:rPr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3D场景模型</a:t>
            </a:r>
            <a:r>
              <a:rPr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进行</a:t>
            </a:r>
            <a:r>
              <a:rPr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电磁（EM）射线追踪</a:t>
            </a:r>
            <a:r>
              <a:rPr lang="zh-CN"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（</a:t>
            </a:r>
            <a:r>
              <a:rPr lang="en-US" altLang="zh-CN"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Ray-tracing</a:t>
            </a:r>
            <a:r>
              <a:rPr lang="zh-CN"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）</a:t>
            </a:r>
            <a:r>
              <a:rPr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的方法。</a:t>
            </a:r>
            <a:endParaRPr lang="en-US" sz="1600" b="1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0" indent="457200">
              <a:lnSpc>
                <a:spcPct val="120000"/>
              </a:lnSpc>
              <a:buNone/>
            </a:pPr>
            <a:r>
              <a:rPr lang="zh-CN" altLang="en-US"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然而，</a:t>
            </a:r>
            <a:r>
              <a:rPr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RF传播不仅</a:t>
            </a:r>
            <a:r>
              <a:rPr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依赖于障碍物的位置和大小</a:t>
            </a:r>
            <a:r>
              <a:rPr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，还依赖于它们的</a:t>
            </a:r>
            <a:r>
              <a:rPr sz="1600" b="1">
                <a:solidFill>
                  <a:schemeClr val="accent2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材料和物理特性</a:t>
            </a:r>
            <a:r>
              <a:rPr sz="16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。使用LiDAR技术精确地建模真实世界在实际中几乎是不可能的任务。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remco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935" y="1500505"/>
            <a:ext cx="7891780" cy="35210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/>
              <a:t>3D Gaussian Splatting 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85800" y="1481455"/>
            <a:ext cx="10337800" cy="1283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buFont typeface="+mj-lt"/>
              <a:buNone/>
            </a:pPr>
            <a:r>
              <a:rPr lang="zh-CN" sz="2800" b="1">
                <a:latin typeface="+mn-ea"/>
                <a:cs typeface="+mn-ea"/>
              </a:rPr>
              <a:t>总结</a:t>
            </a:r>
          </a:p>
          <a:p>
            <a:pPr indent="457200">
              <a:buFont typeface="+mj-lt"/>
              <a:buNone/>
            </a:pPr>
            <a:r>
              <a:rPr lang="zh-CN" sz="2000" b="1">
                <a:latin typeface="+mn-ea"/>
                <a:cs typeface="+mn-ea"/>
              </a:rPr>
              <a:t>引入 3D Gaussian 来表示场景，这样既能</a:t>
            </a:r>
            <a:r>
              <a:rPr lang="zh-CN" sz="2000" b="1">
                <a:solidFill>
                  <a:schemeClr val="accent3"/>
                </a:solidFill>
                <a:latin typeface="+mn-ea"/>
                <a:cs typeface="+mn-ea"/>
              </a:rPr>
              <a:t>保持辐射场的理想特性以便优化</a:t>
            </a:r>
            <a:r>
              <a:rPr lang="zh-CN" sz="2000" b="1">
                <a:latin typeface="+mn-ea"/>
                <a:cs typeface="+mn-ea"/>
              </a:rPr>
              <a:t>，又能</a:t>
            </a:r>
            <a:r>
              <a:rPr lang="zh-CN" sz="2000" b="1">
                <a:solidFill>
                  <a:schemeClr val="accent3"/>
                </a:solidFill>
                <a:latin typeface="+mn-ea"/>
                <a:cs typeface="+mn-ea"/>
              </a:rPr>
              <a:t>避免在空白空间</a:t>
            </a:r>
            <a:r>
              <a:rPr lang="zh-CN" sz="2000" b="1">
                <a:latin typeface="+mn-ea"/>
                <a:cs typeface="+mn-ea"/>
              </a:rPr>
              <a:t>中进行</a:t>
            </a:r>
            <a:r>
              <a:rPr lang="zh-CN" sz="2000" b="1">
                <a:solidFill>
                  <a:schemeClr val="accent6"/>
                </a:solidFill>
                <a:latin typeface="+mn-ea"/>
                <a:cs typeface="+mn-ea"/>
              </a:rPr>
              <a:t>不必要的计算</a:t>
            </a:r>
            <a:r>
              <a:rPr lang="zh-CN" sz="2000" b="1">
                <a:latin typeface="+mn-ea"/>
                <a:cs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0765" y="3363595"/>
            <a:ext cx="9982835" cy="2270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682592" y="2794707"/>
            <a:ext cx="6826816" cy="1060060"/>
          </a:xfrm>
        </p:spPr>
        <p:txBody>
          <a:bodyPr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3600" b="1"/>
              <a:t>UNIC——</a:t>
            </a:r>
            <a:r>
              <a:rPr lang="zh-CN" altLang="en-US" sz="3600" b="1"/>
              <a:t>本科毕设进度汇报</a:t>
            </a:r>
            <a:br>
              <a:rPr lang="zh-CN" altLang="zh-CN" sz="3600" b="1"/>
            </a:br>
            <a:br>
              <a:rPr lang="zh-CN" altLang="zh-CN" sz="2400"/>
            </a:br>
            <a:r>
              <a:rPr lang="en-US" altLang="zh-CN" sz="2400"/>
              <a:t>——</a:t>
            </a:r>
            <a:r>
              <a:rPr lang="zh-CN" altLang="zh-CN" sz="2400"/>
              <a:t>基于神经辐射场的三维 Radio Map 构建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3702" y="3774123"/>
            <a:ext cx="6826816" cy="59859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000">
                <a:solidFill>
                  <a:schemeClr val="tx2"/>
                </a:solidFill>
              </a:rPr>
              <a:t>郑佩林</a:t>
            </a:r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Task Review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内容占位符 4" descr="target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8330" y="1532255"/>
            <a:ext cx="5440680" cy="4375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72680" y="2830195"/>
            <a:ext cx="3286125" cy="222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b="1"/>
              <a:t>已知：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/>
              <a:t>发射器（</a:t>
            </a:r>
            <a:r>
              <a:rPr lang="en-US" altLang="zh-CN"/>
              <a:t>TX</a:t>
            </a:r>
            <a:r>
              <a:rPr lang="zh-CN" altLang="en-US"/>
              <a:t>）位置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/>
              <a:t>接收器（</a:t>
            </a:r>
            <a:r>
              <a:rPr lang="en-US" altLang="zh-CN"/>
              <a:t>RX</a:t>
            </a:r>
            <a:r>
              <a:rPr lang="zh-CN" altLang="en-US"/>
              <a:t>）位置</a:t>
            </a:r>
          </a:p>
          <a:p>
            <a:pPr marL="742950" lvl="1" indent="-285750" algn="l">
              <a:lnSpc>
                <a:spcPct val="110000"/>
              </a:lnSpc>
              <a:buFont typeface="Wingdings" panose="05000000000000000000" charset="0"/>
              <a:buChar char="l"/>
            </a:pPr>
            <a:r>
              <a:rPr lang="zh-CN" altLang="en-US"/>
              <a:t>室内环境纵深</a:t>
            </a:r>
          </a:p>
          <a:p>
            <a:pPr indent="457200" algn="l">
              <a:lnSpc>
                <a:spcPct val="110000"/>
              </a:lnSpc>
            </a:pPr>
            <a:endParaRPr lang="zh-CN" altLang="en-US"/>
          </a:p>
          <a:p>
            <a:pPr indent="0" algn="l">
              <a:lnSpc>
                <a:spcPct val="110000"/>
              </a:lnSpc>
            </a:pPr>
            <a:r>
              <a:rPr lang="zh-CN" altLang="en-US" b="1"/>
              <a:t>目标：</a:t>
            </a:r>
          </a:p>
          <a:p>
            <a:pPr indent="457200" algn="l">
              <a:lnSpc>
                <a:spcPct val="110000"/>
              </a:lnSpc>
            </a:pPr>
            <a:r>
              <a:rPr lang="zh-CN" altLang="en-US"/>
              <a:t>对室内信道进行建模</a:t>
            </a:r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75" y="5138420"/>
            <a:ext cx="5086985" cy="961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180" y="2412365"/>
            <a:ext cx="5063490" cy="2400300"/>
          </a:xfrm>
          <a:prstGeom prst="rect">
            <a:avLst/>
          </a:prstGeom>
        </p:spPr>
      </p:pic>
      <p:sp>
        <p:nvSpPr>
          <p:cNvPr id="9" name="右箭头 8"/>
          <p:cNvSpPr/>
          <p:nvPr>
            <p:custDataLst>
              <p:tags r:id="rId2"/>
            </p:custDataLst>
          </p:nvPr>
        </p:nvSpPr>
        <p:spPr>
          <a:xfrm>
            <a:off x="5848350" y="5466080"/>
            <a:ext cx="1609725" cy="261620"/>
          </a:xfrm>
          <a:prstGeom prst="righ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6570"/>
          <a:stretch>
            <a:fillRect/>
          </a:stretch>
        </p:blipFill>
        <p:spPr>
          <a:xfrm>
            <a:off x="7538085" y="5138420"/>
            <a:ext cx="4343400" cy="10166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8330" y="1329690"/>
            <a:ext cx="109689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初步思路</a:t>
            </a:r>
          </a:p>
          <a:p>
            <a:pPr indent="457200"/>
            <a:r>
              <a:rPr lang="en-US" altLang="zh-CN" b="1"/>
              <a:t>1. </a:t>
            </a:r>
            <a:r>
              <a:rPr lang="zh-CN" altLang="en-US" b="1"/>
              <a:t>参考</a:t>
            </a:r>
            <a:r>
              <a:rPr lang="en-US" altLang="zh-CN" b="1"/>
              <a:t>NeRF2</a:t>
            </a:r>
            <a:r>
              <a:rPr lang="zh-CN" altLang="en-US" b="1"/>
              <a:t>，预测得到空间频谱（</a:t>
            </a:r>
            <a:r>
              <a:rPr lang="en-US" altLang="zh-CN" b="1"/>
              <a:t>spatial spectrum</a:t>
            </a:r>
            <a:r>
              <a:rPr lang="zh-CN" altLang="en-US" b="1"/>
              <a:t>或</a:t>
            </a:r>
            <a:r>
              <a:rPr lang="en-US" altLang="zh-CN" b="1"/>
              <a:t>multipath profile</a:t>
            </a:r>
            <a:r>
              <a:rPr lang="zh-CN" altLang="en-US" b="1"/>
              <a:t>），用于初步验证建模正确性和参数调整。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4300" imgH="215900" progId="Equation.KSEE3">
                  <p:embed/>
                </p:oleObj>
              </mc:Choice>
              <mc:Fallback>
                <p:oleObj r:id="rId6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675" y="5166360"/>
            <a:ext cx="5086985" cy="961390"/>
          </a:xfrm>
          <a:prstGeom prst="rect">
            <a:avLst/>
          </a:prstGeom>
        </p:spPr>
      </p:pic>
      <p:sp>
        <p:nvSpPr>
          <p:cNvPr id="9" name="右箭头 8"/>
          <p:cNvSpPr/>
          <p:nvPr>
            <p:custDataLst>
              <p:tags r:id="rId2"/>
            </p:custDataLst>
          </p:nvPr>
        </p:nvSpPr>
        <p:spPr>
          <a:xfrm>
            <a:off x="5848350" y="5466080"/>
            <a:ext cx="1689735" cy="261620"/>
          </a:xfrm>
          <a:prstGeom prst="rightArrow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38085" y="5166360"/>
            <a:ext cx="4648835" cy="10166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08330" y="1329690"/>
            <a:ext cx="1096899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初步思路</a:t>
            </a:r>
          </a:p>
          <a:p>
            <a:pPr indent="457200"/>
            <a:r>
              <a:rPr lang="en-US" altLang="zh-CN" b="1"/>
              <a:t>2. </a:t>
            </a:r>
            <a:r>
              <a:rPr lang="zh-CN" altLang="en-US" b="1"/>
              <a:t>采用</a:t>
            </a:r>
            <a:r>
              <a:rPr lang="en-US" altLang="zh-CN" b="1">
                <a:solidFill>
                  <a:schemeClr val="accent2"/>
                </a:solidFill>
              </a:rPr>
              <a:t>3D Gaussian Splatting</a:t>
            </a:r>
            <a:r>
              <a:rPr lang="zh-CN" altLang="en-US" b="1"/>
              <a:t>作为</a:t>
            </a:r>
            <a:r>
              <a:rPr lang="zh-CN" altLang="en-US" b="1">
                <a:solidFill>
                  <a:schemeClr val="accent2"/>
                </a:solidFill>
              </a:rPr>
              <a:t>基本模型</a:t>
            </a:r>
            <a:r>
              <a:rPr lang="zh-CN" altLang="en-US" b="1"/>
              <a:t>。原因如下：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b="1"/>
              <a:t>训练时间短：</a:t>
            </a:r>
          </a:p>
          <a:p>
            <a:pPr lvl="3" indent="0">
              <a:buFont typeface="+mj-ea"/>
              <a:buNone/>
            </a:pPr>
            <a:r>
              <a:rPr lang="zh-CN" altLang="en-US" sz="1600" b="1">
                <a:solidFill>
                  <a:srgbClr val="FF0000"/>
                </a:solidFill>
              </a:rPr>
              <a:t>NeRF</a:t>
            </a:r>
            <a:r>
              <a:rPr lang="zh-CN" altLang="en-US" sz="1600" b="1"/>
              <a:t>想要生成高质量的视图需要</a:t>
            </a:r>
            <a:r>
              <a:rPr lang="zh-CN" altLang="en-US" sz="1600" b="1">
                <a:solidFill>
                  <a:srgbClr val="FF0000"/>
                </a:solidFill>
              </a:rPr>
              <a:t>花大量的时间进行训练和渲染</a:t>
            </a:r>
            <a:r>
              <a:rPr lang="zh-CN" altLang="en-US" sz="1600" b="1"/>
              <a:t>，因此在实际应用中需要对质量和速度进行权衡，</a:t>
            </a:r>
            <a:r>
              <a:rPr lang="en-US" altLang="zh-CN" sz="1600" b="1"/>
              <a:t>NeRF2</a:t>
            </a:r>
            <a:r>
              <a:rPr lang="zh-CN" altLang="en-US" sz="1600" b="1"/>
              <a:t>中也是如此；</a:t>
            </a:r>
            <a:endParaRPr lang="zh-CN" altLang="en-US" b="1"/>
          </a:p>
          <a:p>
            <a:pPr marL="1257300" lvl="2" indent="-342900">
              <a:buFont typeface="+mj-ea"/>
              <a:buAutoNum type="circleNumDbPlain"/>
            </a:pPr>
            <a:endParaRPr lang="zh-CN" altLang="en-US" b="1"/>
          </a:p>
          <a:p>
            <a:pPr marL="1257300" lvl="2" indent="-342900">
              <a:buFont typeface="+mj-ea"/>
              <a:buAutoNum type="circleNumDbPlain"/>
            </a:pPr>
            <a:r>
              <a:rPr lang="zh-CN" altLang="en-US" b="1"/>
              <a:t>训练可控：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NeRF 在参数优化时</a:t>
            </a:r>
            <a:r>
              <a:rPr lang="zh-CN" altLang="en-US" sz="1600" b="1">
                <a:solidFill>
                  <a:srgbClr val="FF0000"/>
                </a:solidFill>
              </a:rPr>
              <a:t>一个参数变化</a:t>
            </a:r>
            <a:r>
              <a:rPr lang="zh-CN" altLang="en-US" sz="1600" b="1"/>
              <a:t>对场景的优化可能是</a:t>
            </a:r>
            <a:r>
              <a:rPr lang="zh-CN" altLang="en-US" sz="1600" b="1">
                <a:solidFill>
                  <a:srgbClr val="FF0000"/>
                </a:solidFill>
              </a:rPr>
              <a:t>一大块</a:t>
            </a:r>
            <a:r>
              <a:rPr lang="zh-CN" altLang="en-US" sz="1600" b="1"/>
              <a:t>也可能是</a:t>
            </a:r>
            <a:r>
              <a:rPr lang="zh-CN" altLang="en-US" sz="1600" b="1">
                <a:solidFill>
                  <a:srgbClr val="FF0000"/>
                </a:solidFill>
              </a:rPr>
              <a:t>一个小细节</a:t>
            </a:r>
            <a:r>
              <a:rPr lang="zh-CN" altLang="en-US" sz="1600" b="1"/>
              <a:t>，而</a:t>
            </a:r>
            <a:r>
              <a:rPr lang="en-US" altLang="zh-CN" sz="1600" b="1"/>
              <a:t>3D Gaussian</a:t>
            </a:r>
            <a:r>
              <a:rPr lang="zh-CN" altLang="en-US" sz="1600" b="1"/>
              <a:t>由于其</a:t>
            </a:r>
            <a:r>
              <a:rPr lang="en-US" altLang="zh-CN" sz="1600" b="1"/>
              <a:t>Gaussian</a:t>
            </a:r>
            <a:r>
              <a:rPr lang="zh-CN" altLang="en-US" sz="1600" b="1">
                <a:solidFill>
                  <a:schemeClr val="accent2"/>
                </a:solidFill>
              </a:rPr>
              <a:t>点云的稀疏性</a:t>
            </a:r>
            <a:r>
              <a:rPr lang="zh-CN" altLang="en-US" sz="1600" b="1"/>
              <a:t>，可以</a:t>
            </a:r>
            <a:r>
              <a:rPr lang="zh-CN" altLang="en-US" sz="1600" b="1">
                <a:solidFill>
                  <a:schemeClr val="accent2"/>
                </a:solidFill>
              </a:rPr>
              <a:t>直观地对局部进行调整；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chemeClr val="accent2"/>
                </a:solidFill>
              </a:rPr>
              <a:t>对之后场景的动态建模有帮助。</a:t>
            </a:r>
            <a:endParaRPr lang="zh-CN" altLang="en-US" sz="1600" b="1"/>
          </a:p>
          <a:p>
            <a:pPr marL="457200" lvl="1" indent="457200"/>
            <a:endParaRPr lang="zh-CN" altLang="en-US" sz="16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08330" y="1329690"/>
                <a:ext cx="10968990" cy="272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/>
                  <a:t>初步思路</a:t>
                </a:r>
              </a:p>
              <a:p>
                <a:pPr indent="457200"/>
                <a:r>
                  <a:rPr lang="en-US" altLang="zh-CN" sz="2000" b="1"/>
                  <a:t>3. </a:t>
                </a:r>
                <a:r>
                  <a:rPr lang="zh-CN" altLang="en-US" sz="2000" b="1"/>
                  <a:t>采用</a:t>
                </a:r>
                <a:r>
                  <a:rPr lang="en-US" altLang="zh-CN" sz="2000" b="1">
                    <a:solidFill>
                      <a:schemeClr val="accent2"/>
                    </a:solidFill>
                  </a:rPr>
                  <a:t>3D Gaussian Splatting</a:t>
                </a:r>
                <a:r>
                  <a:rPr lang="zh-CN" altLang="en-US" sz="2000" b="1"/>
                  <a:t>作为</a:t>
                </a:r>
                <a:r>
                  <a:rPr lang="zh-CN" altLang="en-US" sz="2000" b="1">
                    <a:solidFill>
                      <a:schemeClr val="accent2"/>
                    </a:solidFill>
                  </a:rPr>
                  <a:t>基本模型</a:t>
                </a:r>
                <a:r>
                  <a:rPr lang="zh-CN" altLang="en-US" sz="2000" b="1"/>
                  <a:t>：</a:t>
                </a:r>
              </a:p>
              <a:p>
                <a:pPr indent="457200"/>
                <a:r>
                  <a:rPr lang="zh-CN" altLang="en-US" sz="2000" b="1"/>
                  <a:t> </a:t>
                </a:r>
                <a:r>
                  <a:rPr lang="en-US" altLang="zh-CN" sz="2000" b="1"/>
                  <a:t>   </a:t>
                </a:r>
                <a:r>
                  <a:rPr lang="zh-CN" altLang="en-US" sz="2000" b="1"/>
                  <a:t>实验过程：</a:t>
                </a:r>
              </a:p>
              <a:p>
                <a:pPr lvl="2" indent="0">
                  <a:buFont typeface="+mj-ea"/>
                  <a:buNone/>
                </a:pPr>
                <a:r>
                  <a:rPr lang="zh-CN" altLang="en-US" b="1"/>
                  <a:t>（</a:t>
                </a:r>
                <a:r>
                  <a:rPr lang="en-US" altLang="zh-CN" b="1"/>
                  <a:t>1</a:t>
                </a:r>
                <a:r>
                  <a:rPr lang="zh-CN" altLang="en-US" b="1"/>
                  <a:t>）</a:t>
                </a:r>
                <a:r>
                  <a:rPr lang="en-US" altLang="zh-CN" b="1"/>
                  <a:t>Gaussian</a:t>
                </a:r>
                <a:r>
                  <a:rPr lang="zh-CN" altLang="en-US" b="1"/>
                  <a:t>初始化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/>
                  <a:t>由于目前来看信道场景</a:t>
                </a:r>
                <a:r>
                  <a:rPr lang="zh-CN" altLang="en-US" sz="1600" b="1">
                    <a:solidFill>
                      <a:schemeClr val="accent2"/>
                    </a:solidFill>
                  </a:rPr>
                  <a:t>没有明确的先验特征</a:t>
                </a:r>
                <a:r>
                  <a:rPr lang="zh-CN" altLang="en-US" sz="1600" b="1"/>
                  <a:t>可以进行</a:t>
                </a:r>
                <a:r>
                  <a:rPr lang="zh-CN" altLang="en-US" sz="1600" b="1">
                    <a:solidFill>
                      <a:schemeClr val="accent2"/>
                    </a:solidFill>
                  </a:rPr>
                  <a:t>初始化的参考</a:t>
                </a:r>
                <a:r>
                  <a:rPr lang="zh-CN" altLang="en-US" sz="1600" b="1">
                    <a:sym typeface="+mn-ea"/>
                  </a:rPr>
                  <a:t>，因此暂时采用在场景中</a:t>
                </a:r>
                <a:r>
                  <a:rPr lang="zh-CN" altLang="en-US" sz="1600" b="1">
                    <a:solidFill>
                      <a:schemeClr val="accent2"/>
                    </a:solidFill>
                    <a:sym typeface="+mn-ea"/>
                  </a:rPr>
                  <a:t>随机初始化</a:t>
                </a:r>
                <a:r>
                  <a:rPr lang="zh-CN" altLang="en-US" sz="1600" b="1"/>
                  <a:t>的方式。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zh-CN" altLang="en-US" sz="1600" b="1">
                    <a:sym typeface="+mn-ea"/>
                  </a:rPr>
                  <a:t>对于</a:t>
                </a:r>
                <a:r>
                  <a:rPr lang="zh-CN" altLang="en-US" sz="1600" b="1">
                    <a:solidFill>
                      <a:schemeClr val="accent2"/>
                    </a:solidFill>
                    <a:sym typeface="+mn-ea"/>
                  </a:rPr>
                  <a:t>初始点的间距</a:t>
                </a:r>
                <a:r>
                  <a:rPr lang="en-US" altLang="zh-CN" sz="1600" b="1">
                    <a:solidFill>
                      <a:schemeClr val="accent2"/>
                    </a:solidFill>
                    <a:sym typeface="+mn-ea"/>
                  </a:rPr>
                  <a:t>d</a:t>
                </a:r>
                <a:r>
                  <a:rPr lang="zh-CN" altLang="en-US" sz="1600" b="1">
                    <a:sym typeface="+mn-ea"/>
                  </a:rPr>
                  <a:t>，考虑到</a:t>
                </a:r>
                <a:r>
                  <a:rPr lang="zh-CN" altLang="en-US" sz="1600" b="1">
                    <a:solidFill>
                      <a:schemeClr val="accent2"/>
                    </a:solidFill>
                    <a:sym typeface="+mn-ea"/>
                  </a:rPr>
                  <a:t>信号波长</a:t>
                </a:r>
                <a:r>
                  <a:rPr lang="en-US" altLang="zh-CN" sz="1600" b="1">
                    <a:solidFill>
                      <a:schemeClr val="accent2"/>
                    </a:solidFill>
                    <a:sym typeface="+mn-ea"/>
                  </a:rPr>
                  <a:t>λ</a:t>
                </a:r>
                <a:r>
                  <a:rPr lang="zh-CN" altLang="en-US" sz="1600" b="1">
                    <a:sym typeface="+mn-ea"/>
                  </a:rPr>
                  <a:t>，可设置实验观察</a:t>
                </a:r>
                <a:r>
                  <a:rPr lang="en-US" altLang="zh-CN" sz="1600" b="1">
                    <a:solidFill>
                      <a:schemeClr val="accent2"/>
                    </a:solidFill>
                    <a:sym typeface="+mn-ea"/>
                  </a:rPr>
                  <a:t>d∈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chemeClr val="accent2"/>
                        </a:solidFill>
                        <a:latin typeface="Cambria Math" panose="02040503050406030204" charset="0"/>
                        <a:sym typeface="+mn-ea"/>
                      </a:rPr>
                      <m:t>（</m:t>
                    </m:r>
                    <m:f>
                      <m:fPr>
                        <m:ctrlP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𝒌</m:t>
                        </m:r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𝟏</m:t>
                        </m:r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num>
                      <m:den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𝟖</m:t>
                        </m:r>
                      </m:den>
                    </m:f>
                  </m:oMath>
                </a14:m>
                <a:r>
                  <a:rPr lang="zh-CN" altLang="en-US" sz="1600">
                    <a:solidFill>
                      <a:schemeClr val="accent2"/>
                    </a:solidFill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𝒌</m:t>
                        </m:r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num>
                      <m:den>
                        <m:r>
                          <a:rPr lang="en-US" altLang="zh-CN" sz="1600" b="1" i="1">
                            <a:solidFill>
                              <a:schemeClr val="accent2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𝟖</m:t>
                        </m:r>
                      </m:den>
                    </m:f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）</m:t>
                    </m:r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, </m:t>
                    </m:r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𝟏</m:t>
                    </m:r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≤</m:t>
                    </m:r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𝒌</m:t>
                    </m:r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 ≤</m:t>
                    </m:r>
                    <m:r>
                      <a:rPr lang="en-US" altLang="zh-CN" sz="1600" b="1" i="1">
                        <a:solidFill>
                          <a:schemeClr val="accent2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𝟖</m:t>
                    </m:r>
                  </m:oMath>
                </a14:m>
                <a:r>
                  <a:rPr lang="zh-CN" altLang="en-US" sz="1600" b="1">
                    <a:solidFill>
                      <a:schemeClr val="accent2"/>
                    </a:solidFill>
                    <a:latin typeface="+mn-ea"/>
                    <a:cs typeface="+mn-ea"/>
                    <a:sym typeface="+mn-ea"/>
                  </a:rPr>
                  <a:t>和</a:t>
                </a:r>
                <a:r>
                  <a:rPr lang="en-US" altLang="zh-CN" sz="1600" b="1">
                    <a:solidFill>
                      <a:schemeClr val="accent2"/>
                    </a:solidFill>
                    <a:latin typeface="+mn-ea"/>
                    <a:cs typeface="+mn-ea"/>
                    <a:sym typeface="+mn-ea"/>
                  </a:rPr>
                  <a:t>d&gt;λ</a:t>
                </a:r>
                <a:r>
                  <a:rPr lang="zh-CN" altLang="en-US" sz="1600" b="1">
                    <a:latin typeface="+mn-ea"/>
                    <a:cs typeface="Cambria Math" panose="02040503050406030204" charset="0"/>
                    <a:sym typeface="+mn-ea"/>
                  </a:rPr>
                  <a:t>对实验结果的影响，用于权衡</a:t>
                </a:r>
                <a:r>
                  <a:rPr lang="zh-CN" altLang="en-US" sz="1600" b="1">
                    <a:solidFill>
                      <a:schemeClr val="accent2"/>
                    </a:solidFill>
                    <a:latin typeface="+mn-ea"/>
                    <a:cs typeface="Cambria Math" panose="02040503050406030204" charset="0"/>
                    <a:sym typeface="+mn-ea"/>
                  </a:rPr>
                  <a:t>初始高斯椭球总参数量（</a:t>
                </a:r>
                <a:r>
                  <a:rPr lang="en-US" altLang="zh-CN" sz="1600" b="1">
                    <a:solidFill>
                      <a:schemeClr val="accent2"/>
                    </a:solidFill>
                    <a:latin typeface="+mn-ea"/>
                    <a:cs typeface="Cambria Math" panose="02040503050406030204" charset="0"/>
                    <a:sym typeface="+mn-ea"/>
                  </a:rPr>
                  <a:t>GPU</a:t>
                </a:r>
                <a:r>
                  <a:rPr lang="zh-CN" altLang="en-US" sz="1600" b="1">
                    <a:solidFill>
                      <a:schemeClr val="accent2"/>
                    </a:solidFill>
                    <a:latin typeface="+mn-ea"/>
                    <a:cs typeface="Cambria Math" panose="02040503050406030204" charset="0"/>
                    <a:sym typeface="+mn-ea"/>
                  </a:rPr>
                  <a:t>内存占用）</a:t>
                </a:r>
                <a:r>
                  <a:rPr lang="zh-CN" altLang="en-US" sz="1600" b="1">
                    <a:latin typeface="+mn-ea"/>
                    <a:cs typeface="Cambria Math" panose="02040503050406030204" charset="0"/>
                    <a:sym typeface="+mn-ea"/>
                  </a:rPr>
                  <a:t>与</a:t>
                </a:r>
                <a:r>
                  <a:rPr lang="zh-CN" altLang="en-US" sz="1600" b="1">
                    <a:solidFill>
                      <a:schemeClr val="accent2"/>
                    </a:solidFill>
                    <a:latin typeface="+mn-ea"/>
                    <a:cs typeface="Cambria Math" panose="02040503050406030204" charset="0"/>
                    <a:sym typeface="+mn-ea"/>
                  </a:rPr>
                  <a:t>结果准确性</a:t>
                </a:r>
                <a:r>
                  <a:rPr lang="zh-CN" altLang="en-US" sz="1600" b="1">
                    <a:latin typeface="+mn-ea"/>
                    <a:cs typeface="Cambria Math" panose="02040503050406030204" charset="0"/>
                    <a:sym typeface="+mn-ea"/>
                  </a:rPr>
                  <a:t>。</a:t>
                </a:r>
                <a:endParaRPr lang="en-US" altLang="zh-CN" b="1">
                  <a:latin typeface="+mn-ea"/>
                  <a:sym typeface="+mn-ea"/>
                </a:endParaRPr>
              </a:p>
              <a:p>
                <a:pPr marL="1828800" lvl="4" indent="457200"/>
                <a:endParaRPr lang="en-US" altLang="zh-CN" b="1">
                  <a:latin typeface="+mn-ea"/>
                  <a:sym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30" y="1329690"/>
                <a:ext cx="10968990" cy="27235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splatti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b="2701"/>
          <a:stretch>
            <a:fillRect/>
          </a:stretch>
        </p:blipFill>
        <p:spPr>
          <a:xfrm>
            <a:off x="4033520" y="3949065"/>
            <a:ext cx="4118610" cy="2724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优化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280" y="3508375"/>
            <a:ext cx="9465310" cy="2675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4300" imgH="215900" progId="Equation.KSEE3">
                  <p:embed/>
                </p:oleObj>
              </mc:Choice>
              <mc:Fallback>
                <p:oleObj r:id="rId6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8330" y="1329690"/>
            <a:ext cx="109689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初步思路</a:t>
            </a:r>
          </a:p>
          <a:p>
            <a:pPr indent="457200"/>
            <a:r>
              <a:rPr lang="en-US" altLang="zh-CN" b="1"/>
              <a:t>3. </a:t>
            </a:r>
            <a:r>
              <a:rPr lang="zh-CN" altLang="en-US" b="1"/>
              <a:t>采用</a:t>
            </a:r>
            <a:r>
              <a:rPr lang="en-US" altLang="zh-CN" b="1">
                <a:solidFill>
                  <a:schemeClr val="accent2"/>
                </a:solidFill>
              </a:rPr>
              <a:t>3D Gaussian Splatting</a:t>
            </a:r>
            <a:r>
              <a:rPr lang="zh-CN" altLang="en-US" b="1"/>
              <a:t>作为</a:t>
            </a:r>
            <a:r>
              <a:rPr lang="zh-CN" altLang="en-US" b="1">
                <a:solidFill>
                  <a:schemeClr val="accent2"/>
                </a:solidFill>
              </a:rPr>
              <a:t>基本模型</a:t>
            </a:r>
            <a:r>
              <a:rPr lang="zh-CN" altLang="en-US" b="1"/>
              <a:t>：</a:t>
            </a:r>
          </a:p>
          <a:p>
            <a:pPr indent="457200"/>
            <a:r>
              <a:rPr lang="zh-CN" altLang="en-US" b="1"/>
              <a:t> </a:t>
            </a:r>
            <a:r>
              <a:rPr lang="en-US" altLang="zh-CN" b="1"/>
              <a:t>   </a:t>
            </a:r>
            <a:r>
              <a:rPr lang="zh-CN" altLang="en-US" b="1"/>
              <a:t>实验过程：</a:t>
            </a:r>
          </a:p>
          <a:p>
            <a:pPr marL="457200" lvl="1" indent="457200"/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）交叉优化</a:t>
            </a:r>
          </a:p>
          <a:p>
            <a:pPr marL="1371600" lvl="3" indent="457200"/>
            <a:r>
              <a:rPr lang="zh-CN" altLang="en-US" sz="1600" b="1"/>
              <a:t>暂时保留</a:t>
            </a:r>
            <a:r>
              <a:rPr lang="en-US" altLang="zh-CN" sz="1600" b="1"/>
              <a:t>3D Gaussian Splatting</a:t>
            </a:r>
            <a:r>
              <a:rPr lang="zh-CN" altLang="en-US" sz="1600" b="1"/>
              <a:t>项目中的优化过程，之后根据初步实验结果进行参数调整和优化方式调整。</a:t>
            </a:r>
          </a:p>
          <a:p>
            <a:pPr marL="1371600" lvl="3" indent="0"/>
            <a:endParaRPr lang="zh-CN" altLang="en-US" sz="1600" b="1"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10189210" y="4939030"/>
            <a:ext cx="1645920" cy="688975"/>
          </a:xfrm>
          <a:prstGeom prst="rect">
            <a:avLst/>
          </a:prstGeom>
          <a:noFill/>
          <a:ln w="127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noAutofit/>
          </a:bodyPr>
          <a:lstStyle/>
          <a:p>
            <a:pPr lvl="0" algn="l"/>
            <a:r>
              <a:rPr lang="zh-CN" altLang="en-US"/>
              <a:t>信号衰减</a:t>
            </a:r>
            <a:endParaRPr lang="en-US" altLang="zh-CN"/>
          </a:p>
          <a:p>
            <a:pPr lvl="0" algn="l"/>
            <a:r>
              <a:rPr lang="zh-CN" altLang="en-US"/>
              <a:t>信号强度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8677910" y="5109845"/>
            <a:ext cx="1370965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9356090" y="5485130"/>
            <a:ext cx="777240" cy="1397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14300" imgH="215900" progId="Equation.KSEE3">
                  <p:embed/>
                </p:oleObj>
              </mc:Choice>
              <mc:Fallback>
                <p:oleObj r:id="rId5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8330" y="1329690"/>
            <a:ext cx="1096899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初步思路</a:t>
            </a:r>
          </a:p>
          <a:p>
            <a:pPr indent="457200"/>
            <a:r>
              <a:rPr lang="en-US" altLang="zh-CN" b="1"/>
              <a:t>3. </a:t>
            </a:r>
            <a:r>
              <a:rPr lang="zh-CN" altLang="en-US" b="1"/>
              <a:t>采用</a:t>
            </a:r>
            <a:r>
              <a:rPr lang="en-US" altLang="zh-CN" b="1">
                <a:solidFill>
                  <a:schemeClr val="accent2"/>
                </a:solidFill>
              </a:rPr>
              <a:t>3D Gaussian Splatting</a:t>
            </a:r>
            <a:r>
              <a:rPr lang="zh-CN" altLang="en-US" b="1"/>
              <a:t>作为</a:t>
            </a:r>
            <a:r>
              <a:rPr lang="zh-CN" altLang="en-US" b="1">
                <a:solidFill>
                  <a:schemeClr val="accent2"/>
                </a:solidFill>
              </a:rPr>
              <a:t>基本模型</a:t>
            </a:r>
            <a:r>
              <a:rPr lang="zh-CN" altLang="en-US" b="1"/>
              <a:t>：</a:t>
            </a:r>
          </a:p>
          <a:p>
            <a:pPr indent="457200"/>
            <a:r>
              <a:rPr lang="zh-CN" altLang="en-US" b="1"/>
              <a:t> </a:t>
            </a:r>
            <a:r>
              <a:rPr lang="en-US" altLang="zh-CN" b="1"/>
              <a:t>   </a:t>
            </a:r>
            <a:r>
              <a:rPr lang="zh-CN" altLang="en-US" b="1"/>
              <a:t>实验过程：</a:t>
            </a:r>
          </a:p>
          <a:p>
            <a:pPr marL="457200" lvl="1" indent="457200"/>
            <a:r>
              <a:rPr lang="zh-CN" altLang="en-US" b="1"/>
              <a:t>（</a:t>
            </a:r>
            <a:r>
              <a:rPr lang="en-US" altLang="zh-CN" b="1"/>
              <a:t>3</a:t>
            </a:r>
            <a:r>
              <a:rPr lang="zh-CN" altLang="en-US" b="1"/>
              <a:t>）快速可微光栅化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ym typeface="+mn-ea"/>
              </a:rPr>
              <a:t>由于</a:t>
            </a:r>
            <a:r>
              <a:rPr lang="en-US" altLang="zh-CN" sz="1400" b="1">
                <a:sym typeface="+mn-ea"/>
              </a:rPr>
              <a:t>3D Gaussian</a:t>
            </a:r>
            <a:r>
              <a:rPr lang="zh-CN" altLang="en-US" sz="1400" b="1">
                <a:sym typeface="+mn-ea"/>
              </a:rPr>
              <a:t>原项目是将所有</a:t>
            </a:r>
            <a:r>
              <a:rPr lang="en-US" altLang="zh-CN" sz="1400" b="1">
                <a:sym typeface="+mn-ea"/>
              </a:rPr>
              <a:t>Gaussian</a:t>
            </a:r>
            <a:r>
              <a:rPr lang="zh-CN" altLang="en-US" sz="1400" b="1">
                <a:sym typeface="+mn-ea"/>
              </a:rPr>
              <a:t>椭球仿射变换到</a:t>
            </a: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2D</a:t>
            </a:r>
            <a:r>
              <a:rPr lang="zh-CN" altLang="en-US" sz="1400" b="1">
                <a:solidFill>
                  <a:schemeClr val="accent2"/>
                </a:solidFill>
                <a:sym typeface="+mn-ea"/>
              </a:rPr>
              <a:t>平面</a:t>
            </a:r>
            <a:r>
              <a:rPr lang="zh-CN" altLang="en-US" sz="1400" b="1">
                <a:sym typeface="+mn-ea"/>
              </a:rPr>
              <a:t>上，而预测得到的空间频谱为一个</a:t>
            </a: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2D</a:t>
            </a:r>
            <a:r>
              <a:rPr lang="zh-CN" altLang="en-US" sz="1400" b="1">
                <a:solidFill>
                  <a:schemeClr val="accent2"/>
                </a:solidFill>
                <a:sym typeface="+mn-ea"/>
              </a:rPr>
              <a:t>半球面</a:t>
            </a:r>
            <a:r>
              <a:rPr lang="zh-CN" altLang="en-US" sz="1400" b="1">
                <a:sym typeface="+mn-ea"/>
              </a:rPr>
              <a:t>，因此光栅化过程应当做适当调整。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sz="1400" b="1">
                <a:sym typeface="+mn-ea"/>
              </a:rPr>
              <a:t>3D</a:t>
            </a:r>
            <a:r>
              <a:rPr lang="zh-CN" altLang="en-US" sz="1400" b="1">
                <a:sym typeface="+mn-ea"/>
              </a:rPr>
              <a:t>高斯椭球投影到半球面上为非线性变换，因此会</a:t>
            </a:r>
            <a:r>
              <a:rPr lang="zh-CN" altLang="en-US" sz="1400" b="1">
                <a:solidFill>
                  <a:schemeClr val="accent6"/>
                </a:solidFill>
                <a:sym typeface="+mn-ea"/>
              </a:rPr>
              <a:t>破坏投影后仍为高斯分布的性质</a:t>
            </a:r>
            <a:r>
              <a:rPr lang="zh-CN" altLang="en-US" sz="1400" b="1">
                <a:sym typeface="+mn-ea"/>
              </a:rPr>
              <a:t>，因此目前的解决方案为将</a:t>
            </a:r>
            <a:r>
              <a:rPr lang="en-US" altLang="zh-CN" sz="1400" b="1">
                <a:sym typeface="+mn-ea"/>
              </a:rPr>
              <a:t>2D</a:t>
            </a:r>
            <a:r>
              <a:rPr lang="zh-CN" altLang="en-US" sz="1400" b="1">
                <a:sym typeface="+mn-ea"/>
              </a:rPr>
              <a:t>半球面划分为</a:t>
            </a:r>
            <a:r>
              <a:rPr lang="zh-CN" altLang="en-US" sz="1400" b="1">
                <a:solidFill>
                  <a:schemeClr val="accent2"/>
                </a:solidFill>
                <a:sym typeface="+mn-ea"/>
              </a:rPr>
              <a:t>若干个近似平面</a:t>
            </a:r>
            <a:r>
              <a:rPr lang="en-US" altLang="zh-CN" sz="1400" b="1">
                <a:solidFill>
                  <a:schemeClr val="accent2"/>
                </a:solidFill>
                <a:sym typeface="+mn-ea"/>
              </a:rPr>
              <a:t>block</a:t>
            </a:r>
            <a:r>
              <a:rPr lang="zh-CN" altLang="en-US" sz="1400" b="1">
                <a:sym typeface="+mn-ea"/>
              </a:rPr>
              <a:t>。</a:t>
            </a:r>
          </a:p>
          <a:p>
            <a:pPr marL="1371600" lvl="3" indent="457200"/>
            <a:r>
              <a:rPr lang="zh-CN" altLang="en-US" sz="1400" b="1">
                <a:sym typeface="+mn-ea"/>
              </a:rPr>
              <a:t>显然，划分策略也是一个需要进行考虑的问题。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61390" y="4023995"/>
            <a:ext cx="5063490" cy="2400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rcRect l="5090" r="14506"/>
          <a:stretch>
            <a:fillRect/>
          </a:stretch>
        </p:blipFill>
        <p:spPr>
          <a:xfrm>
            <a:off x="5792470" y="4182110"/>
            <a:ext cx="6399530" cy="180467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27470" y="4229100"/>
            <a:ext cx="2872105" cy="1346835"/>
          </a:xfrm>
          <a:prstGeom prst="rect">
            <a:avLst/>
          </a:prstGeom>
          <a:noFill/>
          <a:ln w="50800">
            <a:solidFill>
              <a:srgbClr val="FFC000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602470" y="4200525"/>
            <a:ext cx="2078355" cy="1284605"/>
          </a:xfrm>
          <a:prstGeom prst="rect">
            <a:avLst/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39965" y="3802380"/>
            <a:ext cx="119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+mn-ea"/>
              </a:rPr>
              <a:t>block</a:t>
            </a:r>
          </a:p>
        </p:txBody>
      </p:sp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8330" y="1329690"/>
            <a:ext cx="109689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初步思路</a:t>
            </a:r>
          </a:p>
          <a:p>
            <a:pPr indent="457200"/>
            <a:r>
              <a:rPr lang="en-US" altLang="zh-CN" b="1"/>
              <a:t>3. </a:t>
            </a:r>
            <a:r>
              <a:rPr lang="zh-CN" altLang="en-US" b="1"/>
              <a:t>采用</a:t>
            </a:r>
            <a:r>
              <a:rPr lang="en-US" altLang="zh-CN" b="1">
                <a:solidFill>
                  <a:schemeClr val="accent2"/>
                </a:solidFill>
              </a:rPr>
              <a:t>3D Gaussian Splatting</a:t>
            </a:r>
            <a:r>
              <a:rPr lang="zh-CN" altLang="en-US" b="1"/>
              <a:t>作为</a:t>
            </a:r>
            <a:r>
              <a:rPr lang="zh-CN" altLang="en-US" b="1">
                <a:solidFill>
                  <a:schemeClr val="accent2"/>
                </a:solidFill>
              </a:rPr>
              <a:t>基本模型</a:t>
            </a:r>
            <a:r>
              <a:rPr lang="zh-CN" altLang="en-US" b="1"/>
              <a:t>：</a:t>
            </a:r>
          </a:p>
          <a:p>
            <a:pPr indent="457200"/>
            <a:r>
              <a:rPr lang="zh-CN" altLang="en-US" b="1"/>
              <a:t> </a:t>
            </a:r>
            <a:r>
              <a:rPr lang="en-US" altLang="zh-CN" b="1"/>
              <a:t>   </a:t>
            </a:r>
            <a:r>
              <a:rPr lang="zh-CN" altLang="en-US" b="1"/>
              <a:t>实验过程：</a:t>
            </a:r>
          </a:p>
          <a:p>
            <a:pPr marL="457200" lvl="1" indent="457200"/>
            <a:r>
              <a:rPr lang="zh-CN" altLang="en-US" b="1"/>
              <a:t>（</a:t>
            </a:r>
            <a:r>
              <a:rPr lang="en-US" altLang="zh-CN" b="1"/>
              <a:t>3</a:t>
            </a:r>
            <a:r>
              <a:rPr lang="zh-CN" altLang="en-US" b="1"/>
              <a:t>）</a:t>
            </a:r>
            <a:r>
              <a:rPr lang="en-US" altLang="zh-CN" b="1"/>
              <a:t> </a:t>
            </a:r>
            <a:r>
              <a:rPr lang="zh-CN" altLang="en-US" b="1"/>
              <a:t>快速可微光栅化</a:t>
            </a:r>
          </a:p>
          <a:p>
            <a:pPr marL="1714500" lvl="3" indent="-342900">
              <a:buFont typeface="+mj-ea"/>
              <a:buAutoNum type="circleNumDbPlain"/>
            </a:pPr>
            <a:r>
              <a:rPr lang="zh-CN" altLang="en-US" sz="1600" b="1">
                <a:sym typeface="+mn-ea"/>
              </a:rPr>
              <a:t>划分区域太大：显然会</a:t>
            </a:r>
            <a:r>
              <a:rPr lang="zh-CN" altLang="en-US" sz="1600" b="1">
                <a:solidFill>
                  <a:schemeClr val="accent2"/>
                </a:solidFill>
                <a:sym typeface="+mn-ea"/>
              </a:rPr>
              <a:t>产生较大的误差</a:t>
            </a:r>
            <a:r>
              <a:rPr lang="zh-CN" altLang="en-US" sz="1600" b="1">
                <a:sym typeface="+mn-ea"/>
              </a:rPr>
              <a:t>，因为几乎已经无法视作一个平面。</a:t>
            </a:r>
          </a:p>
          <a:p>
            <a:pPr marL="1714500" lvl="3" indent="-342900">
              <a:buFont typeface="+mj-ea"/>
              <a:buAutoNum type="circleNumDbPlain"/>
            </a:pPr>
            <a:r>
              <a:rPr lang="zh-CN" altLang="en-US" sz="1600" b="1">
                <a:sym typeface="+mn-ea"/>
              </a:rPr>
              <a:t>划分区域太小：由于</a:t>
            </a:r>
            <a:r>
              <a:rPr lang="zh-CN" altLang="en-US" sz="1600" b="1">
                <a:solidFill>
                  <a:schemeClr val="accent2"/>
                </a:solidFill>
                <a:sym typeface="+mn-ea"/>
              </a:rPr>
              <a:t>高斯椭球对应于一个</a:t>
            </a:r>
            <a:r>
              <a:rPr lang="en-US" altLang="zh-CN" sz="1600" b="1">
                <a:solidFill>
                  <a:schemeClr val="accent2"/>
                </a:solidFill>
                <a:sym typeface="+mn-ea"/>
              </a:rPr>
              <a:t>block</a:t>
            </a:r>
            <a:r>
              <a:rPr lang="zh-CN" altLang="en-US" sz="1600" b="1">
                <a:sym typeface="+mn-ea"/>
              </a:rPr>
              <a:t>存在</a:t>
            </a:r>
            <a:r>
              <a:rPr lang="zh-CN" altLang="en-US" sz="1600" b="1">
                <a:solidFill>
                  <a:schemeClr val="accent2"/>
                </a:solidFill>
                <a:sym typeface="+mn-ea"/>
              </a:rPr>
              <a:t>一个投影变换的副本</a:t>
            </a:r>
            <a:r>
              <a:rPr lang="zh-CN" altLang="en-US" sz="1600" b="1">
                <a:sym typeface="+mn-ea"/>
              </a:rPr>
              <a:t>，</a:t>
            </a:r>
            <a:r>
              <a:rPr lang="zh-CN" altLang="en-US" sz="1600" b="1">
                <a:solidFill>
                  <a:schemeClr val="accent2"/>
                </a:solidFill>
                <a:sym typeface="+mn-ea"/>
              </a:rPr>
              <a:t>增大内存消耗</a:t>
            </a:r>
            <a:r>
              <a:rPr lang="zh-CN" altLang="en-US" sz="1600" b="1">
                <a:sym typeface="+mn-ea"/>
              </a:rPr>
              <a:t>。</a:t>
            </a:r>
          </a:p>
          <a:p>
            <a:pPr lvl="4" indent="0">
              <a:buFont typeface="+mj-ea"/>
              <a:buNone/>
            </a:pPr>
            <a:endParaRPr lang="zh-CN" altLang="en-US" sz="16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4135" y="3612515"/>
            <a:ext cx="4385945" cy="2078990"/>
          </a:xfrm>
          <a:prstGeom prst="rect">
            <a:avLst/>
          </a:prstGeom>
        </p:spPr>
      </p:pic>
      <p:pic>
        <p:nvPicPr>
          <p:cNvPr id="3" name="图片 2" descr="半球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225" y="3612515"/>
            <a:ext cx="2967990" cy="22980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300" imgH="215900" progId="Equation.KSEE3">
                  <p:embed/>
                </p:oleObj>
              </mc:Choice>
              <mc:Fallback>
                <p:oleObj r:id="rId4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8330" y="1329690"/>
            <a:ext cx="1096899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初步思路</a:t>
            </a:r>
          </a:p>
          <a:p>
            <a:pPr indent="457200"/>
            <a:r>
              <a:rPr lang="en-US" altLang="zh-CN" b="1"/>
              <a:t>3. </a:t>
            </a:r>
            <a:r>
              <a:rPr lang="zh-CN" altLang="en-US" b="1"/>
              <a:t>采用</a:t>
            </a:r>
            <a:r>
              <a:rPr lang="en-US" altLang="zh-CN" b="1">
                <a:solidFill>
                  <a:schemeClr val="accent2"/>
                </a:solidFill>
              </a:rPr>
              <a:t>3D Gaussian Splatting</a:t>
            </a:r>
            <a:r>
              <a:rPr lang="zh-CN" altLang="en-US" b="1"/>
              <a:t>作为</a:t>
            </a:r>
            <a:r>
              <a:rPr lang="zh-CN" altLang="en-US" b="1">
                <a:solidFill>
                  <a:schemeClr val="accent2"/>
                </a:solidFill>
              </a:rPr>
              <a:t>基本模型</a:t>
            </a:r>
            <a:r>
              <a:rPr lang="zh-CN" altLang="en-US" b="1"/>
              <a:t>：</a:t>
            </a:r>
          </a:p>
          <a:p>
            <a:pPr indent="457200"/>
            <a:r>
              <a:rPr lang="zh-CN" altLang="en-US" b="1"/>
              <a:t> </a:t>
            </a:r>
            <a:r>
              <a:rPr lang="en-US" altLang="zh-CN" b="1"/>
              <a:t>   </a:t>
            </a:r>
            <a:r>
              <a:rPr lang="zh-CN" altLang="en-US" b="1"/>
              <a:t>实验过程：</a:t>
            </a:r>
          </a:p>
          <a:p>
            <a:pPr marL="457200" lvl="1" indent="457200"/>
            <a:r>
              <a:rPr lang="zh-CN" altLang="en-US" b="1">
                <a:sym typeface="+mn-ea"/>
              </a:rPr>
              <a:t>对于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高斯数量过多而需要大量显存</a:t>
            </a:r>
            <a:r>
              <a:rPr lang="zh-CN" altLang="en-US" b="1">
                <a:sym typeface="+mn-ea"/>
              </a:rPr>
              <a:t>的问题，考虑到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光栅化过程</a:t>
            </a:r>
            <a:r>
              <a:rPr lang="en-US" altLang="zh-CN" b="1">
                <a:solidFill>
                  <a:schemeClr val="accent2"/>
                </a:solidFill>
                <a:sym typeface="+mn-ea"/>
              </a:rPr>
              <a:t>tile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的独立性</a:t>
            </a:r>
            <a:r>
              <a:rPr lang="zh-CN" altLang="en-US" b="1">
                <a:sym typeface="+mn-ea"/>
              </a:rPr>
              <a:t>，采用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多</a:t>
            </a:r>
            <a:r>
              <a:rPr lang="en-US" altLang="zh-CN" b="1">
                <a:solidFill>
                  <a:schemeClr val="accent2"/>
                </a:solidFill>
                <a:sym typeface="+mn-ea"/>
              </a:rPr>
              <a:t>GPU</a:t>
            </a:r>
            <a:r>
              <a:rPr lang="zh-CN" altLang="en-US" b="1">
                <a:solidFill>
                  <a:schemeClr val="accent2"/>
                </a:solidFill>
                <a:sym typeface="+mn-ea"/>
              </a:rPr>
              <a:t>训练</a:t>
            </a:r>
            <a:r>
              <a:rPr lang="zh-CN" altLang="en-US" b="1">
                <a:solidFill>
                  <a:schemeClr val="tx1"/>
                </a:solidFill>
                <a:sym typeface="+mn-ea"/>
              </a:rPr>
              <a:t>理论</a:t>
            </a:r>
            <a:r>
              <a:rPr lang="zh-CN" altLang="en-US" b="1">
                <a:sym typeface="+mn-ea"/>
              </a:rPr>
              <a:t>上是可行的。</a:t>
            </a:r>
          </a:p>
          <a:p>
            <a:pPr marL="1371600" lvl="3" indent="0"/>
            <a:endParaRPr lang="zh-CN" altLang="en-US" b="1">
              <a:sym typeface="+mn-ea"/>
            </a:endParaRPr>
          </a:p>
        </p:txBody>
      </p:sp>
      <p:pic>
        <p:nvPicPr>
          <p:cNvPr id="12" name="图片 11" descr="cuda2imag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870" y="3729355"/>
            <a:ext cx="4613275" cy="2930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Introduction</a:t>
            </a:r>
            <a:r>
              <a:rPr lang="zh-CN" altLang="en-US"/>
              <a:t>：</a:t>
            </a:r>
            <a:r>
              <a:rPr lang="en-US" altLang="zh-CN"/>
              <a:t>Neural Radiance Field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Inspired By NeRF</a:t>
            </a:r>
            <a:r>
              <a:rPr lang="zh-CN" altLang="en-US"/>
              <a:t>（</a:t>
            </a:r>
            <a:r>
              <a:rPr lang="en-US" altLang="zh-CN">
                <a:sym typeface="+mn-ea"/>
              </a:rPr>
              <a:t>Neural Radiance Field</a:t>
            </a:r>
            <a:r>
              <a:rPr lang="zh-CN" altLang="en-US"/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2390775"/>
            <a:ext cx="4486275" cy="3762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13095" y="28403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/>
              <a:t>Reason</a:t>
            </a:r>
            <a:r>
              <a:rPr lang="zh-CN" altLang="en-US" b="1"/>
              <a:t>：</a:t>
            </a:r>
            <a:r>
              <a:rPr lang="zh-CN" altLang="en-US"/>
              <a:t>神经辐射场具有出色的三维空间特征抽取能力。</a:t>
            </a:r>
          </a:p>
        </p:txBody>
      </p:sp>
      <p:sp>
        <p:nvSpPr>
          <p:cNvPr id="11" name="下箭头 10"/>
          <p:cNvSpPr/>
          <p:nvPr/>
        </p:nvSpPr>
        <p:spPr>
          <a:xfrm>
            <a:off x="8495030" y="3450590"/>
            <a:ext cx="464820" cy="1773555"/>
          </a:xfrm>
          <a:prstGeom prst="downArrow">
            <a:avLst/>
          </a:prstGeom>
          <a:gradFill>
            <a:gsLst>
              <a:gs pos="50000">
                <a:srgbClr val="F8E786"/>
              </a:gs>
              <a:gs pos="0">
                <a:srgbClr val="FAEFAE"/>
              </a:gs>
              <a:gs pos="100000">
                <a:srgbClr val="F5DE5D"/>
              </a:gs>
            </a:gsLst>
            <a:lin ang="5400000" scaled="1"/>
          </a:gradFill>
          <a:ln>
            <a:solidFill>
              <a:srgbClr val="FFC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13095" y="54654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/>
              <a:t>什么是神经辐射场？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rgbClr val="FFFFFF"/>
          </a:lnRef>
          <a:fillRef idx="3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/>
              <a:t>IDEA</a:t>
            </a:r>
            <a:r>
              <a:rPr lang="zh-CN" altLang="en-US"/>
              <a:t>：</a:t>
            </a:r>
            <a:r>
              <a:rPr lang="en-US" altLang="zh-CN"/>
              <a:t>Data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038850" y="361251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" imgH="215900" progId="Equation.KSEE3">
                  <p:embed/>
                </p:oleObj>
              </mc:Choice>
              <mc:Fallback>
                <p:oleObj r:id="rId3" imgW="1143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612515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45490" y="1717675"/>
            <a:ext cx="721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accent2"/>
                </a:solidFill>
              </a:rPr>
              <a:t>DeepMIMO</a:t>
            </a:r>
            <a:r>
              <a:rPr lang="zh-CN" altLang="en-US" b="1">
                <a:solidFill>
                  <a:schemeClr val="accent2"/>
                </a:solidFill>
              </a:rPr>
              <a:t>项目</a:t>
            </a:r>
            <a:r>
              <a:rPr lang="zh-CN" altLang="en-US" b="1"/>
              <a:t>提供了</a:t>
            </a:r>
            <a:r>
              <a:rPr lang="zh-CN" altLang="en-US" b="1">
                <a:solidFill>
                  <a:schemeClr val="accent2"/>
                </a:solidFill>
              </a:rPr>
              <a:t>代码</a:t>
            </a:r>
            <a:r>
              <a:rPr lang="zh-CN" altLang="en-US" b="1"/>
              <a:t>可以</a:t>
            </a:r>
            <a:r>
              <a:rPr lang="zh-CN" altLang="en-US" b="1">
                <a:solidFill>
                  <a:schemeClr val="accent2"/>
                </a:solidFill>
              </a:rPr>
              <a:t>生成指定场景的信道特征</a:t>
            </a:r>
            <a:endParaRPr lang="zh-CN" altLang="en-US" b="1"/>
          </a:p>
        </p:txBody>
      </p:sp>
      <p:pic>
        <p:nvPicPr>
          <p:cNvPr id="5" name="图片 4" descr="I2_birdview2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2647950"/>
            <a:ext cx="5613400" cy="3728085"/>
          </a:xfrm>
          <a:prstGeom prst="rect">
            <a:avLst/>
          </a:prstGeom>
        </p:spPr>
      </p:pic>
      <p:pic>
        <p:nvPicPr>
          <p:cNvPr id="7" name="图片 6" descr="I2_topview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915" y="1950085"/>
            <a:ext cx="2482850" cy="44259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915285" y="2802255"/>
            <a:ext cx="6361430" cy="10598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>
                <a:sym typeface="+mn-ea"/>
              </a:rPr>
              <a:t>Thanks for listening</a:t>
            </a:r>
            <a:r>
              <a:rPr lang="zh-CN" altLang="en-US">
                <a:sym typeface="+mn-ea"/>
              </a:rPr>
              <a:t>！</a:t>
            </a:r>
            <a:endParaRPr lang="zh-CN" altLang="en-US" sz="4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E3YzM2OWUyNTRjY2IyZGVjZjljYmJmODA2MTI1ZTIifQ=="/>
  <p:tag name="RESOURCE_RECORD_KEY" val="{&quot;13&quot;:[20419716,4364974],&quot;65&quot;:[2018485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4519_1"/>
  <p:tag name="KSO_WM_TEMPLATE_CATEGORY" val="custom"/>
  <p:tag name="KSO_WM_TEMPLATE_INDEX" val="20184856"/>
  <p:tag name="KSO_WM_SLIDE_ID" val="custom20184856_1"/>
  <p:tag name="KSO_WM_SLIDE_INDEX" val="1"/>
  <p:tag name="KSO_WM_TEMPLATE_SUBCATEGORY" val="combine"/>
  <p:tag name="KSO_WM_TEMPLATE_THUMBS_INDEX" val="1、4、6、14、15、20、26、31、32、37、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大学生毕业论文答辩"/>
  <p:tag name="KSO_WM_TEMPLATE_CATEGORY" val="custom"/>
  <p:tag name="KSO_WM_TEMPLATE_INDEX" val="20184856"/>
  <p:tag name="KSO_WM_UNIT_ID" val="custom20184856_1*a*1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BEAUTIFY_FLAG" val="#wm#"/>
  <p:tag name="KSO_WM_TAG_VERSION" val="1.0"/>
  <p:tag name="KSO_WM_TEMPLATE_CATEGORY" val="custom"/>
  <p:tag name="KSO_WM_TEMPLATE_INDEX" val="20184856"/>
  <p:tag name="KSO_WM_UNIT_ID" val="custom20184856_1*b*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4519_1"/>
  <p:tag name="KSO_WM_TEMPLATE_CATEGORY" val="custom"/>
  <p:tag name="KSO_WM_TEMPLATE_INDEX" val="20184856"/>
  <p:tag name="KSO_WM_SLIDE_ID" val="custom20184856_1"/>
  <p:tag name="KSO_WM_SLIDE_INDEX" val="1"/>
  <p:tag name="KSO_WM_TEMPLATE_SUBCATEGORY" val="combine"/>
  <p:tag name="KSO_WM_TEMPLATE_THUMBS_INDEX" val="1、4、6、14、15、20、26、31、32、37、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大学生毕业论文答辩"/>
  <p:tag name="KSO_WM_TEMPLATE_CATEGORY" val="custom"/>
  <p:tag name="KSO_WM_TEMPLATE_INDEX" val="20184856"/>
  <p:tag name="KSO_WM_UNIT_ID" val="custom20184856_1*a*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8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85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4519_1"/>
  <p:tag name="KSO_WM_TEMPLATE_CATEGORY" val="custom"/>
  <p:tag name="KSO_WM_TEMPLATE_INDEX" val="20184856"/>
  <p:tag name="KSO_WM_TEMPLATE_SUBCATEGORY" val="combine"/>
  <p:tag name="KSO_WM_TEMPLATE_THUMBS_INDEX" val="1、4、6、14、15、20、26、31、32、3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title"/>
  <p:tag name="KSO_WM_BEAUTIFY_FLAG" val="#wm#"/>
  <p:tag name="KSO_WM_COMBINE_RELATE_SLIDE_ID" val="background20184519_1"/>
  <p:tag name="KSO_WM_TEMPLATE_CATEGORY" val="custom"/>
  <p:tag name="KSO_WM_TEMPLATE_INDEX" val="20184856"/>
  <p:tag name="KSO_WM_SLIDE_ID" val="custom20184856_1"/>
  <p:tag name="KSO_WM_SLIDE_INDEX" val="1"/>
  <p:tag name="KSO_WM_TEMPLATE_SUBCATEGORY" val="combine"/>
  <p:tag name="KSO_WM_TEMPLATE_THUMBS_INDEX" val="1、4、6、14、15、20、26、31、32、37、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大学生毕业论文答辩"/>
  <p:tag name="KSO_WM_TEMPLATE_CATEGORY" val="custom"/>
  <p:tag name="KSO_WM_TEMPLATE_INDEX" val="20184856"/>
  <p:tag name="KSO_WM_UNIT_ID" val="custom20184856_1*a*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UNIT_LAYERLEVEL" val="1"/>
  <p:tag name="KSO_WM_UNIT_VALUE" val="58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BEAUTIFY_FLAG" val="#wm#"/>
  <p:tag name="KSO_WM_TAG_VERSION" val="1.0"/>
  <p:tag name="KSO_WM_TEMPLATE_CATEGORY" val="custom"/>
  <p:tag name="KSO_WM_TEMPLATE_INDEX" val="20184856"/>
  <p:tag name="KSO_WM_UNIT_ID" val="custom20184856_1*b*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C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号主题">
  <a:themeElements>
    <a:clrScheme name="自定义 48">
      <a:dk1>
        <a:srgbClr val="2FB7A0"/>
      </a:dk1>
      <a:lt1>
        <a:srgbClr val="FFFFFF"/>
      </a:lt1>
      <a:dk2>
        <a:srgbClr val="262626"/>
      </a:dk2>
      <a:lt2>
        <a:srgbClr val="FFFFFF"/>
      </a:lt2>
      <a:accent1>
        <a:srgbClr val="2FB7A0"/>
      </a:accent1>
      <a:accent2>
        <a:srgbClr val="2FB7A0"/>
      </a:accent2>
      <a:accent3>
        <a:srgbClr val="2FB7A0"/>
      </a:accent3>
      <a:accent4>
        <a:srgbClr val="2FB7A0"/>
      </a:accent4>
      <a:accent5>
        <a:srgbClr val="2FB7A0"/>
      </a:accent5>
      <a:accent6>
        <a:srgbClr val="2FB7A0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5062</Words>
  <Application>Microsoft Office PowerPoint</Application>
  <PresentationFormat>宽屏</PresentationFormat>
  <Paragraphs>576</Paragraphs>
  <Slides>91</Slides>
  <Notes>16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0" baseType="lpstr">
      <vt:lpstr>黑体</vt:lpstr>
      <vt:lpstr>微软雅黑 Light</vt:lpstr>
      <vt:lpstr>Arial</vt:lpstr>
      <vt:lpstr>Calibri</vt:lpstr>
      <vt:lpstr>Cambria Math</vt:lpstr>
      <vt:lpstr>Wingdings</vt:lpstr>
      <vt:lpstr>WPS</vt:lpstr>
      <vt:lpstr>0号主题</vt:lpstr>
      <vt:lpstr>WPS 公式 3.0</vt:lpstr>
      <vt:lpstr>基于神经辐射场的三维 Radio Map 构建调研</vt:lpstr>
      <vt:lpstr>Task</vt:lpstr>
      <vt:lpstr>Background</vt:lpstr>
      <vt:lpstr>Background</vt:lpstr>
      <vt:lpstr>Background</vt:lpstr>
      <vt:lpstr>Background</vt:lpstr>
      <vt:lpstr>Background</vt:lpstr>
      <vt:lpstr>Background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Introduction：Volume Rendering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Introduction：Neural Radiance Field</vt:lpstr>
      <vt:lpstr>NeRF2</vt:lpstr>
      <vt:lpstr>NeRF2：Model</vt:lpstr>
      <vt:lpstr>NeRF2：Model</vt:lpstr>
      <vt:lpstr>NeRF2：Comparing with NeRF</vt:lpstr>
      <vt:lpstr>NeRF2：Experiment</vt:lpstr>
      <vt:lpstr>NeRF2：Experience</vt:lpstr>
      <vt:lpstr>Limitations in NeRF </vt:lpstr>
      <vt:lpstr>NeRF：Progress</vt:lpstr>
      <vt:lpstr>NeRF：Progress</vt:lpstr>
      <vt:lpstr>NeRF：Progress：体素压缩（哈希表）</vt:lpstr>
      <vt:lpstr>NeRF：Progress：体素分解</vt:lpstr>
      <vt:lpstr>NeRF：Progress</vt:lpstr>
      <vt:lpstr>NeRF：Progress：利用稀疏几何表达</vt:lpstr>
      <vt:lpstr>NeRF：Progress：利用稀疏几何表达</vt:lpstr>
      <vt:lpstr>NeRF：Progress：场景建模</vt:lpstr>
      <vt:lpstr>NeRF：Progress：场景建模</vt:lpstr>
      <vt:lpstr>NeRF：Progress：场景建模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 </vt:lpstr>
      <vt:lpstr>3D Gaussian Splatting</vt:lpstr>
      <vt:lpstr>3D Gaussian Splatting：初始化高斯点云 </vt:lpstr>
      <vt:lpstr>3D Gaussian Splatting：初始化高斯点云 </vt:lpstr>
      <vt:lpstr>3D Gaussian Splatting </vt:lpstr>
      <vt:lpstr>3D Gaussian Splatting：快速可微光栅化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 </vt:lpstr>
      <vt:lpstr>3D Gaussian Splatting：快速可微光栅化</vt:lpstr>
      <vt:lpstr>3D Gaussian Splatting：交叉优化</vt:lpstr>
      <vt:lpstr>3D Gaussian Splatting：交叉优化</vt:lpstr>
      <vt:lpstr>3D Gaussian Splatting：交叉优化</vt:lpstr>
      <vt:lpstr>3D Gaussian Splatting：交叉优化</vt:lpstr>
      <vt:lpstr>3D Gaussian Splatting：交叉优化</vt:lpstr>
      <vt:lpstr>3D Gaussian Splatting：交叉优化</vt:lpstr>
      <vt:lpstr>3D Gaussian Splatting：</vt:lpstr>
      <vt:lpstr>3D Gaussian Splatting：</vt:lpstr>
      <vt:lpstr>3D Gaussian Splatting </vt:lpstr>
      <vt:lpstr>UNIC——本科毕设进度汇报  ——基于神经辐射场的三维 Radio Map 构建</vt:lpstr>
      <vt:lpstr>Task Review</vt:lpstr>
      <vt:lpstr>IDEA</vt:lpstr>
      <vt:lpstr>IDEA</vt:lpstr>
      <vt:lpstr>IDEA</vt:lpstr>
      <vt:lpstr>IDEA</vt:lpstr>
      <vt:lpstr>IDEA</vt:lpstr>
      <vt:lpstr>IDEA</vt:lpstr>
      <vt:lpstr>IDEA</vt:lpstr>
      <vt:lpstr>IDEA：Data</vt:lpstr>
      <vt:lpstr>Thanks for listening！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侯毓真</dc:creator>
  <cp:lastModifiedBy>毓真 侯</cp:lastModifiedBy>
  <cp:revision>996</cp:revision>
  <dcterms:created xsi:type="dcterms:W3CDTF">2019-06-19T02:08:00Z</dcterms:created>
  <dcterms:modified xsi:type="dcterms:W3CDTF">2024-03-13T14:48:57Z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84679D38D9414BBAA9332142FFF6E8F9_13</vt:lpwstr>
  </property>
</Properties>
</file>